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60" r:id="rId6"/>
    <p:sldId id="264" r:id="rId7"/>
    <p:sldId id="277" r:id="rId8"/>
    <p:sldId id="278" r:id="rId9"/>
    <p:sldId id="282" r:id="rId10"/>
    <p:sldId id="266" r:id="rId11"/>
    <p:sldId id="279" r:id="rId12"/>
    <p:sldId id="280" r:id="rId13"/>
    <p:sldId id="269" r:id="rId14"/>
    <p:sldId id="271" r:id="rId15"/>
    <p:sldId id="283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DE1"/>
    <a:srgbClr val="008000"/>
    <a:srgbClr val="CB65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3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4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44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5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4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2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93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0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9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5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9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CFA0-0BFA-4F07-B817-D8E409ADD91D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64752-AF4B-43B0-9502-FC2C9EE92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8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hrashid17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092200"/>
            <a:ext cx="8940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287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876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Box 237"/>
          <p:cNvSpPr txBox="1"/>
          <p:nvPr/>
        </p:nvSpPr>
        <p:spPr>
          <a:xfrm>
            <a:off x="658847" y="529120"/>
            <a:ext cx="10526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সংখ্যারেখা থেকে ২-এর গুনিতকগুলোকে বৃত্তের মাধ্যমে চিহ্নিত কর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সংখ্যারেখা থেকে ৩, ৪ ও ৬- এর গুনিতকগুলোকেও চিহ্নিত কর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929679" y="2871886"/>
            <a:ext cx="9373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৭৪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12830" y="1855006"/>
            <a:ext cx="10610749" cy="790894"/>
            <a:chOff x="612830" y="1855006"/>
            <a:chExt cx="10610749" cy="790894"/>
          </a:xfrm>
        </p:grpSpPr>
        <p:grpSp>
          <p:nvGrpSpPr>
            <p:cNvPr id="240" name="Group 239"/>
            <p:cNvGrpSpPr/>
            <p:nvPr/>
          </p:nvGrpSpPr>
          <p:grpSpPr>
            <a:xfrm>
              <a:off x="612830" y="1855006"/>
              <a:ext cx="10610749" cy="790894"/>
              <a:chOff x="612830" y="971086"/>
              <a:chExt cx="10610749" cy="790894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2612641" y="971086"/>
                <a:ext cx="8610938" cy="676348"/>
                <a:chOff x="1909016" y="1088443"/>
                <a:chExt cx="8610938" cy="676348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05265" y="1466855"/>
                  <a:ext cx="8514689" cy="297936"/>
                  <a:chOff x="2181727" y="1219133"/>
                  <a:chExt cx="8258907" cy="288986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2181727" y="1507958"/>
                    <a:ext cx="82589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2201862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flipV="1">
                    <a:off x="2478508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2743202" y="1225178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flipV="1">
                    <a:off x="3019849" y="1229110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flipV="1">
                    <a:off x="3296443" y="123524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flipV="1">
                    <a:off x="3584850" y="122722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flipV="1">
                    <a:off x="3865306" y="122518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flipV="1">
                    <a:off x="4161665" y="122911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flipV="1">
                    <a:off x="4426224" y="12251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flipV="1">
                    <a:off x="4705263" y="122740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flipV="1">
                    <a:off x="4986786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5271713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V="1">
                    <a:off x="5560539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6104440" y="1219215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6392779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668117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6938623" y="123540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722800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7492840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flipV="1">
                    <a:off x="7781530" y="122745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V="1">
                    <a:off x="807035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flipV="1">
                    <a:off x="8333462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8612464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flipV="1">
                    <a:off x="8915043" y="123204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9193911" y="121920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V="1">
                    <a:off x="945701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flipV="1">
                    <a:off x="9735298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flipV="1">
                    <a:off x="10021538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flipV="1">
                    <a:off x="10300107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flipV="1">
                    <a:off x="5840159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8" name="TextBox 127"/>
                <p:cNvSpPr txBox="1"/>
                <p:nvPr/>
              </p:nvSpPr>
              <p:spPr>
                <a:xfrm>
                  <a:off x="1909016" y="1088443"/>
                  <a:ext cx="86109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  ২    ৩   ৪   ৫    ৬   ৭    ৮  ৯   ১০  ১১  ১২ ১৩ ১৪  ১৫  ১৬  ১৭ ১৮ ১৯ ২০  ২১  ২২ ২৩ ২৪  ২৫  ২৬ ২৭ ২৮ ২৯ ৩০</a:t>
                  </a:r>
                  <a:endParaRPr lang="en-GB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33" name="TextBox 232"/>
              <p:cNvSpPr txBox="1"/>
              <p:nvPr/>
            </p:nvSpPr>
            <p:spPr>
              <a:xfrm>
                <a:off x="612830" y="1177205"/>
                <a:ext cx="19133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822220" y="1880406"/>
              <a:ext cx="1498425" cy="342725"/>
              <a:chOff x="2822220" y="996486"/>
              <a:chExt cx="1498425" cy="342725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2822220" y="9964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406420" y="103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4016020" y="102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555680" y="3010250"/>
            <a:ext cx="10686185" cy="809130"/>
            <a:chOff x="555680" y="2248250"/>
            <a:chExt cx="10686185" cy="809130"/>
          </a:xfrm>
        </p:grpSpPr>
        <p:grpSp>
          <p:nvGrpSpPr>
            <p:cNvPr id="131" name="Group 130"/>
            <p:cNvGrpSpPr/>
            <p:nvPr/>
          </p:nvGrpSpPr>
          <p:grpSpPr>
            <a:xfrm>
              <a:off x="2630927" y="2248250"/>
              <a:ext cx="8610938" cy="676348"/>
              <a:chOff x="1909016" y="1088443"/>
              <a:chExt cx="8610938" cy="676348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05265" y="1466855"/>
                <a:ext cx="8514689" cy="297936"/>
                <a:chOff x="2181727" y="1219133"/>
                <a:chExt cx="8258907" cy="288986"/>
              </a:xfrm>
            </p:grpSpPr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181727" y="1507958"/>
                  <a:ext cx="825890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flipV="1">
                  <a:off x="2201862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2478508" y="122722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flipV="1">
                  <a:off x="2743202" y="1225178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flipV="1">
                  <a:off x="3019849" y="1229110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3296443" y="1235246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3584850" y="1227226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flipV="1">
                  <a:off x="3865306" y="122518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4161665" y="122911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V="1">
                  <a:off x="4426224" y="12251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flipV="1">
                  <a:off x="4705263" y="122740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flipV="1">
                  <a:off x="4986786" y="122722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5271713" y="122715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flipV="1">
                  <a:off x="5560539" y="121913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6104440" y="1219215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V="1">
                  <a:off x="6392779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6681179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V="1">
                  <a:off x="6938623" y="123540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7228009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flipV="1">
                  <a:off x="7492840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7781530" y="122745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V="1">
                  <a:off x="8070353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V="1">
                  <a:off x="8333462" y="121913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8612464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8915043" y="123204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9193911" y="121920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9457013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V="1">
                  <a:off x="9735298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10021538" y="122715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flipV="1">
                  <a:off x="10300107" y="122729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5840159" y="122729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" name="TextBox 132"/>
              <p:cNvSpPr txBox="1"/>
              <p:nvPr/>
            </p:nvSpPr>
            <p:spPr>
              <a:xfrm>
                <a:off x="1909016" y="1088443"/>
                <a:ext cx="86109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  ২    ৩   ৪   ৫    ৬   ৭    ৮  ৯   ১০  ১১  ১২ ১৩ ১৪  ১৫  ১৬  ১৭ ১৮ ১৯ ২০  ২১  ২২ ২৩ ২৪  ২৫  ২৬ ২৭ ২৮ ২৯ ৩০</a:t>
                </a:r>
                <a:endParaRPr lang="en-GB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34" name="TextBox 233"/>
            <p:cNvSpPr txBox="1"/>
            <p:nvPr/>
          </p:nvSpPr>
          <p:spPr>
            <a:xfrm>
              <a:off x="555680" y="2472605"/>
              <a:ext cx="20276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এর গুণিতক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77820" y="2291886"/>
              <a:ext cx="1168225" cy="317325"/>
              <a:chOff x="3177820" y="2291886"/>
              <a:chExt cx="1168225" cy="317325"/>
            </a:xfrm>
          </p:grpSpPr>
          <p:sp>
            <p:nvSpPr>
              <p:cNvPr id="257" name="Oval 256"/>
              <p:cNvSpPr/>
              <p:nvPr/>
            </p:nvSpPr>
            <p:spPr>
              <a:xfrm>
                <a:off x="31778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40414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631880" y="4166172"/>
            <a:ext cx="10640564" cy="777158"/>
            <a:chOff x="631880" y="3556572"/>
            <a:chExt cx="10640564" cy="777158"/>
          </a:xfrm>
        </p:grpSpPr>
        <p:grpSp>
          <p:nvGrpSpPr>
            <p:cNvPr id="165" name="Group 164"/>
            <p:cNvGrpSpPr/>
            <p:nvPr/>
          </p:nvGrpSpPr>
          <p:grpSpPr>
            <a:xfrm>
              <a:off x="2661506" y="3556572"/>
              <a:ext cx="8610938" cy="676348"/>
              <a:chOff x="1909016" y="1088443"/>
              <a:chExt cx="8610938" cy="676348"/>
            </a:xfrm>
          </p:grpSpPr>
          <p:grpSp>
            <p:nvGrpSpPr>
              <p:cNvPr id="166" name="Group 165"/>
              <p:cNvGrpSpPr/>
              <p:nvPr/>
            </p:nvGrpSpPr>
            <p:grpSpPr>
              <a:xfrm>
                <a:off x="2005265" y="1466855"/>
                <a:ext cx="8514689" cy="297936"/>
                <a:chOff x="2181727" y="1219133"/>
                <a:chExt cx="8258907" cy="288986"/>
              </a:xfrm>
            </p:grpSpPr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181727" y="1507958"/>
                  <a:ext cx="825890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flipV="1">
                  <a:off x="2201862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2478508" y="122722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2743202" y="1225178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3019849" y="1229110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3296443" y="1235246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3584850" y="1227226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3865306" y="122518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4161665" y="122911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4426224" y="12251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4705263" y="122740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flipV="1">
                  <a:off x="4986786" y="122722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5271713" y="122715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5560539" y="121913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6104440" y="1219215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6392779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6681179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6938623" y="123540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7228009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V="1">
                  <a:off x="7492840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V="1">
                  <a:off x="7781530" y="122745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flipV="1">
                  <a:off x="8070353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flipV="1">
                  <a:off x="8333462" y="121913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flipV="1">
                  <a:off x="8612464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flipV="1">
                  <a:off x="8915043" y="123204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flipV="1">
                  <a:off x="9193911" y="121920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flipV="1">
                  <a:off x="9457013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flipV="1">
                  <a:off x="9735298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flipV="1">
                  <a:off x="10021538" y="122715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10300107" y="122729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flipV="1">
                  <a:off x="5840159" y="122729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7" name="TextBox 166"/>
              <p:cNvSpPr txBox="1"/>
              <p:nvPr/>
            </p:nvSpPr>
            <p:spPr>
              <a:xfrm>
                <a:off x="1909016" y="1088443"/>
                <a:ext cx="86109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  ২    ৩   ৪   ৫    ৬   ৭    ৮  ৯   ১০  ১১  ১২ ১৩ ১৪  ১৫  ১৬  ১৭ ১৮ ১৯ ২০  ২১  ২২ ২৩ ২৪  ২৫  ২৬ ২৭ ২৮ ২৯ ৩০</a:t>
                </a:r>
                <a:endParaRPr lang="en-GB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35" name="TextBox 234"/>
            <p:cNvSpPr txBox="1"/>
            <p:nvPr/>
          </p:nvSpPr>
          <p:spPr>
            <a:xfrm>
              <a:off x="631880" y="3748955"/>
              <a:ext cx="19133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 এর গুণিতক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457220" y="3599986"/>
              <a:ext cx="1511125" cy="304625"/>
              <a:chOff x="3457220" y="3599986"/>
              <a:chExt cx="1511125" cy="304625"/>
            </a:xfrm>
          </p:grpSpPr>
          <p:sp>
            <p:nvSpPr>
              <p:cNvPr id="267" name="Oval 266"/>
              <p:cNvSpPr/>
              <p:nvPr/>
            </p:nvSpPr>
            <p:spPr>
              <a:xfrm>
                <a:off x="34572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46637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650930" y="5294683"/>
            <a:ext cx="10652520" cy="768787"/>
            <a:chOff x="650930" y="4898443"/>
            <a:chExt cx="10652520" cy="768787"/>
          </a:xfrm>
        </p:grpSpPr>
        <p:grpSp>
          <p:nvGrpSpPr>
            <p:cNvPr id="199" name="Group 198"/>
            <p:cNvGrpSpPr/>
            <p:nvPr/>
          </p:nvGrpSpPr>
          <p:grpSpPr>
            <a:xfrm>
              <a:off x="2692512" y="4898443"/>
              <a:ext cx="8610938" cy="676348"/>
              <a:chOff x="1909016" y="1088443"/>
              <a:chExt cx="8610938" cy="676348"/>
            </a:xfrm>
          </p:grpSpPr>
          <p:grpSp>
            <p:nvGrpSpPr>
              <p:cNvPr id="200" name="Group 199"/>
              <p:cNvGrpSpPr/>
              <p:nvPr/>
            </p:nvGrpSpPr>
            <p:grpSpPr>
              <a:xfrm>
                <a:off x="2005265" y="1466855"/>
                <a:ext cx="8514689" cy="297936"/>
                <a:chOff x="2181727" y="1219133"/>
                <a:chExt cx="8258907" cy="288986"/>
              </a:xfrm>
            </p:grpSpPr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2181727" y="1507958"/>
                  <a:ext cx="825890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flipV="1">
                  <a:off x="2201862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flipV="1">
                  <a:off x="2478508" y="122722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2743202" y="1225178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3019849" y="1229110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3296443" y="1235246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flipV="1">
                  <a:off x="3584850" y="1227226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3865306" y="122518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V="1">
                  <a:off x="4161665" y="122911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4426224" y="12251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4705263" y="122740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4986786" y="122722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flipV="1">
                  <a:off x="5271713" y="122715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V="1">
                  <a:off x="5560539" y="121913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V="1">
                  <a:off x="6104440" y="1219215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6392779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flipV="1">
                  <a:off x="6681179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flipV="1">
                  <a:off x="6938623" y="123540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flipV="1">
                  <a:off x="7228009" y="123524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flipV="1">
                  <a:off x="7492840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flipV="1">
                  <a:off x="7781530" y="122745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flipV="1">
                  <a:off x="8070353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flipV="1">
                  <a:off x="8333462" y="121913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flipV="1">
                  <a:off x="8612464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flipV="1">
                  <a:off x="8915043" y="123204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flipV="1">
                  <a:off x="9193911" y="1219202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9457013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9735298" y="1227084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V="1">
                  <a:off x="10021538" y="1227153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flipV="1">
                  <a:off x="10300107" y="122729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flipV="1">
                  <a:off x="5840159" y="1227291"/>
                  <a:ext cx="0" cy="27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1" name="TextBox 200"/>
              <p:cNvSpPr txBox="1"/>
              <p:nvPr/>
            </p:nvSpPr>
            <p:spPr>
              <a:xfrm>
                <a:off x="1909016" y="1088443"/>
                <a:ext cx="86109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  ২    ৩   ৪   ৫    ৬   ৭    ৮  ৯   ১০  ১১  ১২ ১৩ ১৪  ১৫  ১৬  ১৭ ১৮ ১৯ ২০  ২১  ২২ ২৩ ২৪  ২৫  ২৬ ২৭ ২৮ ২৯ ৩০</a:t>
                </a:r>
                <a:endParaRPr lang="en-GB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36" name="TextBox 235"/>
            <p:cNvSpPr txBox="1"/>
            <p:nvPr/>
          </p:nvSpPr>
          <p:spPr>
            <a:xfrm>
              <a:off x="650930" y="5082455"/>
              <a:ext cx="19133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এর গুণিতক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875283" y="2927516"/>
            <a:ext cx="2932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7" name="Group 236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239" name="Picture 2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244" name="Picture 2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245" name="Picture 2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246" name="Picture 2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247" name="Rectangle 24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8294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/>
      <p:bldP spid="241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55680" y="685800"/>
            <a:ext cx="10874320" cy="5377670"/>
            <a:chOff x="555680" y="685800"/>
            <a:chExt cx="10874320" cy="5377670"/>
          </a:xfrm>
        </p:grpSpPr>
        <p:grpSp>
          <p:nvGrpSpPr>
            <p:cNvPr id="19" name="Group 18"/>
            <p:cNvGrpSpPr/>
            <p:nvPr/>
          </p:nvGrpSpPr>
          <p:grpSpPr>
            <a:xfrm>
              <a:off x="612830" y="1855006"/>
              <a:ext cx="10610749" cy="790894"/>
              <a:chOff x="612830" y="1855006"/>
              <a:chExt cx="10610749" cy="790894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612830" y="1855006"/>
                <a:ext cx="10610749" cy="790894"/>
                <a:chOff x="612830" y="971086"/>
                <a:chExt cx="10610749" cy="790894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2612641" y="971086"/>
                  <a:ext cx="8610938" cy="676348"/>
                  <a:chOff x="1909016" y="1088443"/>
                  <a:chExt cx="8610938" cy="676348"/>
                </a:xfrm>
              </p:grpSpPr>
              <p:grpSp>
                <p:nvGrpSpPr>
                  <p:cNvPr id="127" name="Group 126"/>
                  <p:cNvGrpSpPr/>
                  <p:nvPr/>
                </p:nvGrpSpPr>
                <p:grpSpPr>
                  <a:xfrm>
                    <a:off x="2005265" y="1466855"/>
                    <a:ext cx="8514689" cy="297936"/>
                    <a:chOff x="2181727" y="1219133"/>
                    <a:chExt cx="8258907" cy="288986"/>
                  </a:xfrm>
                </p:grpSpPr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>
                      <a:off x="2181727" y="1507958"/>
                      <a:ext cx="8258907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 flipV="1">
                      <a:off x="2201862" y="123524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2478508" y="122722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 flipV="1">
                      <a:off x="2743202" y="1225178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 flipV="1">
                      <a:off x="3019849" y="1229110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3296443" y="1235246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flipV="1">
                      <a:off x="3584850" y="1227226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flipV="1">
                      <a:off x="3865306" y="122518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 flipV="1">
                      <a:off x="4161665" y="122911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 flipV="1">
                      <a:off x="4426224" y="12251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 flipV="1">
                      <a:off x="4705263" y="122740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flipV="1">
                      <a:off x="4986786" y="122722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flipV="1">
                      <a:off x="5271713" y="122715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 flipV="1">
                      <a:off x="5560539" y="121913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flipV="1">
                      <a:off x="6104440" y="1219215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 flipV="1">
                      <a:off x="6392779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flipV="1">
                      <a:off x="6681179" y="123524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flipV="1">
                      <a:off x="6938623" y="123540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 flipV="1">
                      <a:off x="7228009" y="123524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flipV="1">
                      <a:off x="7492840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flipV="1">
                      <a:off x="7781530" y="122745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flipV="1">
                      <a:off x="8070353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/>
                    <p:nvPr/>
                  </p:nvCxnSpPr>
                  <p:spPr>
                    <a:xfrm flipV="1">
                      <a:off x="8333462" y="121913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/>
                    <p:cNvCxnSpPr/>
                    <p:nvPr/>
                  </p:nvCxnSpPr>
                  <p:spPr>
                    <a:xfrm flipV="1">
                      <a:off x="8612464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Straight Connector 99"/>
                    <p:cNvCxnSpPr/>
                    <p:nvPr/>
                  </p:nvCxnSpPr>
                  <p:spPr>
                    <a:xfrm flipV="1">
                      <a:off x="8915043" y="123204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 flipV="1">
                      <a:off x="9193911" y="121920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flipV="1">
                      <a:off x="9457013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 flipV="1">
                      <a:off x="9735298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flipV="1">
                      <a:off x="10021538" y="122715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 flipV="1">
                      <a:off x="10300107" y="122729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flipV="1">
                      <a:off x="5840159" y="122729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1909016" y="1088443"/>
                    <a:ext cx="861093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bn-IN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১  ২    ৩   ৪   ৫    ৬   ৭    ৮  ৯   ১০  ১১  ১২ ১৩ ১৪  ১৫  ১৬  ১৭ ১৮ ১৯ ২০  ২১  ২২ ২৩ ২৪  ২৫  ২৬ ২৭ ২৮ ২৯ ৩০</a:t>
                    </a:r>
                    <a:endParaRPr lang="en-GB" b="1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p:grpSp>
            <p:sp>
              <p:nvSpPr>
                <p:cNvPr id="233" name="TextBox 232"/>
                <p:cNvSpPr txBox="1"/>
                <p:nvPr/>
              </p:nvSpPr>
              <p:spPr>
                <a:xfrm>
                  <a:off x="612830" y="1177205"/>
                  <a:ext cx="191330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২ এর গুণিতক</a:t>
                  </a:r>
                  <a:endParaRPr lang="en-GB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2822220" y="1880406"/>
                <a:ext cx="1498425" cy="342725"/>
                <a:chOff x="2822220" y="996486"/>
                <a:chExt cx="1498425" cy="342725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2822220" y="9964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" name="Oval 241"/>
                <p:cNvSpPr/>
                <p:nvPr/>
              </p:nvSpPr>
              <p:spPr>
                <a:xfrm>
                  <a:off x="3406420" y="10345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" name="Oval 242"/>
                <p:cNvSpPr/>
                <p:nvPr/>
              </p:nvSpPr>
              <p:spPr>
                <a:xfrm>
                  <a:off x="4016020" y="10218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555680" y="3010250"/>
              <a:ext cx="10686185" cy="809130"/>
              <a:chOff x="555680" y="2248250"/>
              <a:chExt cx="10686185" cy="809130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2630927" y="2248250"/>
                <a:ext cx="8610938" cy="676348"/>
                <a:chOff x="1909016" y="1088443"/>
                <a:chExt cx="8610938" cy="676348"/>
              </a:xfrm>
            </p:grpSpPr>
            <p:grpSp>
              <p:nvGrpSpPr>
                <p:cNvPr id="132" name="Group 131"/>
                <p:cNvGrpSpPr/>
                <p:nvPr/>
              </p:nvGrpSpPr>
              <p:grpSpPr>
                <a:xfrm>
                  <a:off x="2005265" y="1466855"/>
                  <a:ext cx="8514689" cy="297936"/>
                  <a:chOff x="2181727" y="1219133"/>
                  <a:chExt cx="8258907" cy="288986"/>
                </a:xfrm>
              </p:grpSpPr>
              <p:cxnSp>
                <p:nvCxnSpPr>
                  <p:cNvPr id="134" name="Straight Connector 133"/>
                  <p:cNvCxnSpPr/>
                  <p:nvPr/>
                </p:nvCxnSpPr>
                <p:spPr>
                  <a:xfrm>
                    <a:off x="2181727" y="1507958"/>
                    <a:ext cx="82589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flipV="1">
                    <a:off x="2201862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flipV="1">
                    <a:off x="2478508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flipV="1">
                    <a:off x="2743202" y="1225178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flipV="1">
                    <a:off x="3019849" y="1229110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flipV="1">
                    <a:off x="3296443" y="123524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3584850" y="122722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V="1">
                    <a:off x="3865306" y="122518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4161665" y="122911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4426224" y="12251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V="1">
                    <a:off x="4705263" y="122740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V="1">
                    <a:off x="4986786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5271713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flipV="1">
                    <a:off x="5560539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6104440" y="1219215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flipV="1">
                    <a:off x="6392779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flipV="1">
                    <a:off x="668117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flipV="1">
                    <a:off x="6938623" y="123540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flipV="1">
                    <a:off x="722800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flipV="1">
                    <a:off x="7492840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flipV="1">
                    <a:off x="7781530" y="122745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807035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V="1">
                    <a:off x="8333462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flipV="1">
                    <a:off x="8612464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V="1">
                    <a:off x="8915043" y="123204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9193911" y="121920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V="1">
                    <a:off x="945701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9735298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V="1">
                    <a:off x="10021538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10300107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V="1">
                    <a:off x="5840159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3" name="TextBox 132"/>
                <p:cNvSpPr txBox="1"/>
                <p:nvPr/>
              </p:nvSpPr>
              <p:spPr>
                <a:xfrm>
                  <a:off x="1909016" y="1088443"/>
                  <a:ext cx="86109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  ২    ৩   ৪   ৫    ৬   ৭    ৮  ৯   ১০  ১১  ১২ ১৩ ১৪  ১৫  ১৬  ১৭ ১৮ ১৯ ২০  ২১  ২২ ২৩ ২৪  ২৫  ২৬ ২৭ ২৮ ২৯ ৩০</a:t>
                  </a:r>
                  <a:endParaRPr lang="en-GB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34" name="TextBox 233"/>
              <p:cNvSpPr txBox="1"/>
              <p:nvPr/>
            </p:nvSpPr>
            <p:spPr>
              <a:xfrm>
                <a:off x="555680" y="2472605"/>
                <a:ext cx="20276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177820" y="2291886"/>
                <a:ext cx="1168225" cy="317325"/>
                <a:chOff x="3177820" y="2291886"/>
                <a:chExt cx="1168225" cy="317325"/>
              </a:xfrm>
            </p:grpSpPr>
            <p:sp>
              <p:nvSpPr>
                <p:cNvPr id="257" name="Oval 256"/>
                <p:cNvSpPr/>
                <p:nvPr/>
              </p:nvSpPr>
              <p:spPr>
                <a:xfrm>
                  <a:off x="3177820" y="22918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Oval 257"/>
                <p:cNvSpPr/>
                <p:nvPr/>
              </p:nvSpPr>
              <p:spPr>
                <a:xfrm>
                  <a:off x="4041420" y="23045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31880" y="4166172"/>
              <a:ext cx="10640564" cy="777158"/>
              <a:chOff x="631880" y="3556572"/>
              <a:chExt cx="10640564" cy="777158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2661506" y="3556572"/>
                <a:ext cx="8610938" cy="676348"/>
                <a:chOff x="1909016" y="1088443"/>
                <a:chExt cx="8610938" cy="676348"/>
              </a:xfrm>
            </p:grpSpPr>
            <p:grpSp>
              <p:nvGrpSpPr>
                <p:cNvPr id="166" name="Group 165"/>
                <p:cNvGrpSpPr/>
                <p:nvPr/>
              </p:nvGrpSpPr>
              <p:grpSpPr>
                <a:xfrm>
                  <a:off x="2005265" y="1466855"/>
                  <a:ext cx="8514689" cy="297936"/>
                  <a:chOff x="2181727" y="1219133"/>
                  <a:chExt cx="8258907" cy="288986"/>
                </a:xfrm>
              </p:grpSpPr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181727" y="1507958"/>
                    <a:ext cx="82589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V="1">
                    <a:off x="2201862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2478508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2743202" y="1225178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3019849" y="1229110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3296443" y="123524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V="1">
                    <a:off x="3584850" y="122722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 flipV="1">
                    <a:off x="3865306" y="122518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4161665" y="122911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 flipV="1">
                    <a:off x="4426224" y="12251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4705263" y="122740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flipV="1">
                    <a:off x="4986786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 flipV="1">
                    <a:off x="5271713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5560539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flipV="1">
                    <a:off x="6104440" y="1219215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 flipV="1">
                    <a:off x="6392779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 flipV="1">
                    <a:off x="668117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flipV="1">
                    <a:off x="6938623" y="123540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722800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 flipV="1">
                    <a:off x="7492840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flipV="1">
                    <a:off x="7781530" y="122745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flipV="1">
                    <a:off x="807035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flipV="1">
                    <a:off x="8333462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flipV="1">
                    <a:off x="8612464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flipV="1">
                    <a:off x="8915043" y="123204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9193911" y="121920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flipV="1">
                    <a:off x="945701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V="1">
                    <a:off x="9735298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10021538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V="1">
                    <a:off x="10300107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flipV="1">
                    <a:off x="5840159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7" name="TextBox 166"/>
                <p:cNvSpPr txBox="1"/>
                <p:nvPr/>
              </p:nvSpPr>
              <p:spPr>
                <a:xfrm>
                  <a:off x="1909016" y="1088443"/>
                  <a:ext cx="86109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  ২    ৩   ৪   ৫    ৬   ৭    ৮  ৯   ১০  ১১  ১২ ১৩ ১৪  ১৫  ১৬  ১৭ ১৮ ১৯ ২০  ২১  ২২ ২৩ ২৪  ২৫  ২৬ ২৭ ২৮ ২৯ ৩০</a:t>
                  </a:r>
                  <a:endParaRPr lang="en-GB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35" name="TextBox 234"/>
              <p:cNvSpPr txBox="1"/>
              <p:nvPr/>
            </p:nvSpPr>
            <p:spPr>
              <a:xfrm>
                <a:off x="631880" y="3748955"/>
                <a:ext cx="19133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3457220" y="3599986"/>
                <a:ext cx="1511125" cy="304625"/>
                <a:chOff x="3457220" y="3599986"/>
                <a:chExt cx="1511125" cy="304625"/>
              </a:xfrm>
            </p:grpSpPr>
            <p:sp>
              <p:nvSpPr>
                <p:cNvPr id="267" name="Oval 266"/>
                <p:cNvSpPr/>
                <p:nvPr/>
              </p:nvSpPr>
              <p:spPr>
                <a:xfrm>
                  <a:off x="3457220" y="35999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4663720" y="35999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650930" y="5294683"/>
              <a:ext cx="10652520" cy="768787"/>
              <a:chOff x="650930" y="4898443"/>
              <a:chExt cx="10652520" cy="768787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2692512" y="4898443"/>
                <a:ext cx="8610938" cy="676348"/>
                <a:chOff x="1909016" y="1088443"/>
                <a:chExt cx="8610938" cy="676348"/>
              </a:xfrm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2005265" y="1466855"/>
                  <a:ext cx="8514689" cy="297936"/>
                  <a:chOff x="2181727" y="1219133"/>
                  <a:chExt cx="8258907" cy="288986"/>
                </a:xfrm>
              </p:grpSpPr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2181727" y="1507958"/>
                    <a:ext cx="82589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flipV="1">
                    <a:off x="2201862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2478508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 flipV="1">
                    <a:off x="2743202" y="1225178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flipV="1">
                    <a:off x="3019849" y="1229110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flipV="1">
                    <a:off x="3296443" y="123524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/>
                  <p:cNvCxnSpPr/>
                  <p:nvPr/>
                </p:nvCxnSpPr>
                <p:spPr>
                  <a:xfrm flipV="1">
                    <a:off x="3584850" y="122722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flipV="1">
                    <a:off x="3865306" y="122518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 flipV="1">
                    <a:off x="4161665" y="122911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/>
                  <p:cNvCxnSpPr/>
                  <p:nvPr/>
                </p:nvCxnSpPr>
                <p:spPr>
                  <a:xfrm flipV="1">
                    <a:off x="4426224" y="12251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/>
                  <p:cNvCxnSpPr/>
                  <p:nvPr/>
                </p:nvCxnSpPr>
                <p:spPr>
                  <a:xfrm flipV="1">
                    <a:off x="4705263" y="122740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 flipV="1">
                    <a:off x="4986786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/>
                  <p:cNvCxnSpPr/>
                  <p:nvPr/>
                </p:nvCxnSpPr>
                <p:spPr>
                  <a:xfrm flipV="1">
                    <a:off x="5271713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/>
                  <p:nvPr/>
                </p:nvCxnSpPr>
                <p:spPr>
                  <a:xfrm flipV="1">
                    <a:off x="5560539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/>
                  <p:cNvCxnSpPr/>
                  <p:nvPr/>
                </p:nvCxnSpPr>
                <p:spPr>
                  <a:xfrm flipV="1">
                    <a:off x="6104440" y="1219215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6392779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flipV="1">
                    <a:off x="668117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/>
                  <p:cNvCxnSpPr/>
                  <p:nvPr/>
                </p:nvCxnSpPr>
                <p:spPr>
                  <a:xfrm flipV="1">
                    <a:off x="6938623" y="123540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722800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flipV="1">
                    <a:off x="7492840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/>
                  <p:cNvCxnSpPr/>
                  <p:nvPr/>
                </p:nvCxnSpPr>
                <p:spPr>
                  <a:xfrm flipV="1">
                    <a:off x="7781530" y="122745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Connector 222"/>
                  <p:cNvCxnSpPr/>
                  <p:nvPr/>
                </p:nvCxnSpPr>
                <p:spPr>
                  <a:xfrm flipV="1">
                    <a:off x="807035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Connector 223"/>
                  <p:cNvCxnSpPr/>
                  <p:nvPr/>
                </p:nvCxnSpPr>
                <p:spPr>
                  <a:xfrm flipV="1">
                    <a:off x="8333462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Straight Connector 224"/>
                  <p:cNvCxnSpPr/>
                  <p:nvPr/>
                </p:nvCxnSpPr>
                <p:spPr>
                  <a:xfrm flipV="1">
                    <a:off x="8612464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Connector 225"/>
                  <p:cNvCxnSpPr/>
                  <p:nvPr/>
                </p:nvCxnSpPr>
                <p:spPr>
                  <a:xfrm flipV="1">
                    <a:off x="8915043" y="123204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>
                  <a:xfrm flipV="1">
                    <a:off x="9193911" y="121920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Connector 227"/>
                  <p:cNvCxnSpPr/>
                  <p:nvPr/>
                </p:nvCxnSpPr>
                <p:spPr>
                  <a:xfrm flipV="1">
                    <a:off x="945701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/>
                  <p:cNvCxnSpPr/>
                  <p:nvPr/>
                </p:nvCxnSpPr>
                <p:spPr>
                  <a:xfrm flipV="1">
                    <a:off x="9735298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/>
                  <p:cNvCxnSpPr/>
                  <p:nvPr/>
                </p:nvCxnSpPr>
                <p:spPr>
                  <a:xfrm flipV="1">
                    <a:off x="10021538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/>
                  <p:cNvCxnSpPr/>
                  <p:nvPr/>
                </p:nvCxnSpPr>
                <p:spPr>
                  <a:xfrm flipV="1">
                    <a:off x="10300107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 flipV="1">
                    <a:off x="5840159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1" name="TextBox 200"/>
                <p:cNvSpPr txBox="1"/>
                <p:nvPr/>
              </p:nvSpPr>
              <p:spPr>
                <a:xfrm>
                  <a:off x="1909016" y="1088443"/>
                  <a:ext cx="86109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  ২    ৩   ৪   ৫    ৬   ৭    ৮  ৯   ১০  ১১  ১২ ১৩ ১৪  ১৫  ১৬  ১৭ ১৮ ১৯ ২০  ২১  ২২ ২৩ ২৪  ২৫  ২৬ ২৭ ২৮ ২৯ ৩০</a:t>
                  </a:r>
                  <a:endParaRPr lang="en-GB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36" name="TextBox 235"/>
              <p:cNvSpPr txBox="1"/>
              <p:nvPr/>
            </p:nvSpPr>
            <p:spPr>
              <a:xfrm>
                <a:off x="650930" y="5082455"/>
                <a:ext cx="19133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082040" y="685800"/>
              <a:ext cx="103479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এবার তোমাদের কাজ সঠিক হয়েছে কিনা মিলিয়ে দেখ:</a:t>
              </a:r>
              <a:endParaRPr lang="en-GB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239" name="Picture 2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241" name="Picture 2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256" name="Picture 2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281" name="Rectangle 28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768182" y="1889764"/>
            <a:ext cx="7466290" cy="3733812"/>
            <a:chOff x="3774545" y="1893106"/>
            <a:chExt cx="7466290" cy="3733812"/>
          </a:xfrm>
        </p:grpSpPr>
        <p:grpSp>
          <p:nvGrpSpPr>
            <p:cNvPr id="282" name="Group 281"/>
            <p:cNvGrpSpPr/>
            <p:nvPr/>
          </p:nvGrpSpPr>
          <p:grpSpPr>
            <a:xfrm>
              <a:off x="4612920" y="1893106"/>
              <a:ext cx="6540325" cy="317325"/>
              <a:chOff x="4612920" y="1009186"/>
              <a:chExt cx="6540325" cy="317325"/>
            </a:xfrm>
          </p:grpSpPr>
          <p:sp>
            <p:nvSpPr>
              <p:cNvPr id="305" name="Oval 304"/>
              <p:cNvSpPr/>
              <p:nvPr/>
            </p:nvSpPr>
            <p:spPr>
              <a:xfrm>
                <a:off x="46129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51463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57559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6289320" y="102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68989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74450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79784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86007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91595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97818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103152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108486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4854220" y="3053886"/>
              <a:ext cx="6337125" cy="317325"/>
              <a:chOff x="4854220" y="2291886"/>
              <a:chExt cx="6337125" cy="317325"/>
            </a:xfrm>
          </p:grpSpPr>
          <p:sp>
            <p:nvSpPr>
              <p:cNvPr id="297" name="Oval 296"/>
              <p:cNvSpPr/>
              <p:nvPr/>
            </p:nvSpPr>
            <p:spPr>
              <a:xfrm>
                <a:off x="48542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57813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66068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74704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83086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91722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100612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08867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4" name="Group 283"/>
            <p:cNvGrpSpPr/>
            <p:nvPr/>
          </p:nvGrpSpPr>
          <p:grpSpPr>
            <a:xfrm>
              <a:off x="5819420" y="4209586"/>
              <a:ext cx="4838525" cy="304625"/>
              <a:chOff x="5819420" y="3599986"/>
              <a:chExt cx="4838525" cy="304625"/>
            </a:xfrm>
          </p:grpSpPr>
          <p:sp>
            <p:nvSpPr>
              <p:cNvPr id="292" name="Oval 291"/>
              <p:cNvSpPr/>
              <p:nvPr/>
            </p:nvSpPr>
            <p:spPr>
              <a:xfrm>
                <a:off x="58194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69624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80292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91849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103533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3774545" y="5287907"/>
              <a:ext cx="7466290" cy="339011"/>
              <a:chOff x="3774545" y="4922147"/>
              <a:chExt cx="7466290" cy="339011"/>
            </a:xfrm>
          </p:grpSpPr>
          <p:sp>
            <p:nvSpPr>
              <p:cNvPr id="286" name="Oval 285"/>
              <p:cNvSpPr/>
              <p:nvPr/>
            </p:nvSpPr>
            <p:spPr>
              <a:xfrm>
                <a:off x="3774545" y="4945498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5235326" y="4946181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6670707" y="4934164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8055288" y="4922147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9526229" y="4940610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10936210" y="4956533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06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55680" y="685800"/>
            <a:ext cx="10874320" cy="5377670"/>
            <a:chOff x="555680" y="685800"/>
            <a:chExt cx="10874320" cy="5377670"/>
          </a:xfrm>
        </p:grpSpPr>
        <p:grpSp>
          <p:nvGrpSpPr>
            <p:cNvPr id="19" name="Group 18"/>
            <p:cNvGrpSpPr/>
            <p:nvPr/>
          </p:nvGrpSpPr>
          <p:grpSpPr>
            <a:xfrm>
              <a:off x="612830" y="1855006"/>
              <a:ext cx="10610749" cy="790894"/>
              <a:chOff x="612830" y="1855006"/>
              <a:chExt cx="10610749" cy="790894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612830" y="1855006"/>
                <a:ext cx="10610749" cy="790894"/>
                <a:chOff x="612830" y="971086"/>
                <a:chExt cx="10610749" cy="790894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2612641" y="971086"/>
                  <a:ext cx="8610938" cy="676348"/>
                  <a:chOff x="1909016" y="1088443"/>
                  <a:chExt cx="8610938" cy="676348"/>
                </a:xfrm>
              </p:grpSpPr>
              <p:grpSp>
                <p:nvGrpSpPr>
                  <p:cNvPr id="127" name="Group 126"/>
                  <p:cNvGrpSpPr/>
                  <p:nvPr/>
                </p:nvGrpSpPr>
                <p:grpSpPr>
                  <a:xfrm>
                    <a:off x="2005265" y="1466855"/>
                    <a:ext cx="8514689" cy="297936"/>
                    <a:chOff x="2181727" y="1219133"/>
                    <a:chExt cx="8258907" cy="288986"/>
                  </a:xfrm>
                </p:grpSpPr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>
                      <a:off x="2181727" y="1507958"/>
                      <a:ext cx="8258907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 flipV="1">
                      <a:off x="2201862" y="123524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2478508" y="122722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 flipV="1">
                      <a:off x="2743202" y="1225178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 flipV="1">
                      <a:off x="3019849" y="1229110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3296443" y="1235246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flipV="1">
                      <a:off x="3584850" y="1227226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flipV="1">
                      <a:off x="3865306" y="122518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/>
                    <p:cNvCxnSpPr/>
                    <p:nvPr/>
                  </p:nvCxnSpPr>
                  <p:spPr>
                    <a:xfrm flipV="1">
                      <a:off x="4161665" y="122911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 flipV="1">
                      <a:off x="4426224" y="12251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 flipV="1">
                      <a:off x="4705263" y="122740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flipV="1">
                      <a:off x="4986786" y="122722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flipV="1">
                      <a:off x="5271713" y="122715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 flipV="1">
                      <a:off x="5560539" y="121913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flipV="1">
                      <a:off x="6104440" y="1219215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 flipV="1">
                      <a:off x="6392779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flipV="1">
                      <a:off x="6681179" y="123524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flipV="1">
                      <a:off x="6938623" y="123540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 flipV="1">
                      <a:off x="7228009" y="123524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flipV="1">
                      <a:off x="7492840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flipV="1">
                      <a:off x="7781530" y="122745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flipV="1">
                      <a:off x="8070353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/>
                    <p:nvPr/>
                  </p:nvCxnSpPr>
                  <p:spPr>
                    <a:xfrm flipV="1">
                      <a:off x="8333462" y="121913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/>
                    <p:cNvCxnSpPr/>
                    <p:nvPr/>
                  </p:nvCxnSpPr>
                  <p:spPr>
                    <a:xfrm flipV="1">
                      <a:off x="8612464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Straight Connector 99"/>
                    <p:cNvCxnSpPr/>
                    <p:nvPr/>
                  </p:nvCxnSpPr>
                  <p:spPr>
                    <a:xfrm flipV="1">
                      <a:off x="8915043" y="123204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 flipV="1">
                      <a:off x="9193911" y="1219202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flipV="1">
                      <a:off x="9457013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 flipV="1">
                      <a:off x="9735298" y="1227084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flipV="1">
                      <a:off x="10021538" y="1227153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 flipV="1">
                      <a:off x="10300107" y="122729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flipV="1">
                      <a:off x="5840159" y="1227291"/>
                      <a:ext cx="0" cy="27271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1909016" y="1088443"/>
                    <a:ext cx="861093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bn-IN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১  ২    ৩   ৪   ৫    ৬   ৭    ৮  ৯   ১০  ১১  ১২ ১৩ ১৪  ১৫  ১৬  ১৭ ১৮ ১৯ ২০  ২১  ২২ ২৩ ২৪  ২৫  ২৬ ২৭ ২৮ ২৯ ৩০</a:t>
                    </a:r>
                    <a:endParaRPr lang="en-GB" b="1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p:grpSp>
            <p:sp>
              <p:nvSpPr>
                <p:cNvPr id="233" name="TextBox 232"/>
                <p:cNvSpPr txBox="1"/>
                <p:nvPr/>
              </p:nvSpPr>
              <p:spPr>
                <a:xfrm>
                  <a:off x="612830" y="1177205"/>
                  <a:ext cx="191330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২ এর গুণিতক</a:t>
                  </a:r>
                  <a:endParaRPr lang="en-GB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2822220" y="1880406"/>
                <a:ext cx="1498425" cy="342725"/>
                <a:chOff x="2822220" y="996486"/>
                <a:chExt cx="1498425" cy="342725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2822220" y="9964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2" name="Oval 241"/>
                <p:cNvSpPr/>
                <p:nvPr/>
              </p:nvSpPr>
              <p:spPr>
                <a:xfrm>
                  <a:off x="3406420" y="10345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3" name="Oval 242"/>
                <p:cNvSpPr/>
                <p:nvPr/>
              </p:nvSpPr>
              <p:spPr>
                <a:xfrm>
                  <a:off x="4016020" y="10218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555680" y="3010250"/>
              <a:ext cx="10686185" cy="809130"/>
              <a:chOff x="555680" y="2248250"/>
              <a:chExt cx="10686185" cy="809130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2630927" y="2248250"/>
                <a:ext cx="8610938" cy="676348"/>
                <a:chOff x="1909016" y="1088443"/>
                <a:chExt cx="8610938" cy="676348"/>
              </a:xfrm>
            </p:grpSpPr>
            <p:grpSp>
              <p:nvGrpSpPr>
                <p:cNvPr id="132" name="Group 131"/>
                <p:cNvGrpSpPr/>
                <p:nvPr/>
              </p:nvGrpSpPr>
              <p:grpSpPr>
                <a:xfrm>
                  <a:off x="2005265" y="1466855"/>
                  <a:ext cx="8514689" cy="297936"/>
                  <a:chOff x="2181727" y="1219133"/>
                  <a:chExt cx="8258907" cy="288986"/>
                </a:xfrm>
              </p:grpSpPr>
              <p:cxnSp>
                <p:nvCxnSpPr>
                  <p:cNvPr id="134" name="Straight Connector 133"/>
                  <p:cNvCxnSpPr/>
                  <p:nvPr/>
                </p:nvCxnSpPr>
                <p:spPr>
                  <a:xfrm>
                    <a:off x="2181727" y="1507958"/>
                    <a:ext cx="82589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flipV="1">
                    <a:off x="2201862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flipV="1">
                    <a:off x="2478508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flipV="1">
                    <a:off x="2743202" y="1225178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flipV="1">
                    <a:off x="3019849" y="1229110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flipV="1">
                    <a:off x="3296443" y="123524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3584850" y="122722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V="1">
                    <a:off x="3865306" y="122518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4161665" y="122911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4426224" y="12251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V="1">
                    <a:off x="4705263" y="122740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V="1">
                    <a:off x="4986786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5271713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flipV="1">
                    <a:off x="5560539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6104440" y="1219215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flipV="1">
                    <a:off x="6392779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flipV="1">
                    <a:off x="668117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flipV="1">
                    <a:off x="6938623" y="123540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flipV="1">
                    <a:off x="722800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flipV="1">
                    <a:off x="7492840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flipV="1">
                    <a:off x="7781530" y="122745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807035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V="1">
                    <a:off x="8333462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flipV="1">
                    <a:off x="8612464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V="1">
                    <a:off x="8915043" y="123204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9193911" y="121920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V="1">
                    <a:off x="945701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9735298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V="1">
                    <a:off x="10021538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10300107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V="1">
                    <a:off x="5840159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3" name="TextBox 132"/>
                <p:cNvSpPr txBox="1"/>
                <p:nvPr/>
              </p:nvSpPr>
              <p:spPr>
                <a:xfrm>
                  <a:off x="1909016" y="1088443"/>
                  <a:ext cx="86109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  ২    ৩   ৪   ৫    ৬   ৭    ৮  ৯   ১০  ১১  ১২ ১৩ ১৪  ১৫  ১৬  ১৭ ১৮ ১৯ ২০  ২১  ২২ ২৩ ২৪  ২৫  ২৬ ২৭ ২৮ ২৯ ৩০</a:t>
                  </a:r>
                  <a:endParaRPr lang="en-GB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34" name="TextBox 233"/>
              <p:cNvSpPr txBox="1"/>
              <p:nvPr/>
            </p:nvSpPr>
            <p:spPr>
              <a:xfrm>
                <a:off x="555680" y="2472605"/>
                <a:ext cx="20276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177820" y="2291886"/>
                <a:ext cx="1168225" cy="317325"/>
                <a:chOff x="3177820" y="2291886"/>
                <a:chExt cx="1168225" cy="317325"/>
              </a:xfrm>
            </p:grpSpPr>
            <p:sp>
              <p:nvSpPr>
                <p:cNvPr id="257" name="Oval 256"/>
                <p:cNvSpPr/>
                <p:nvPr/>
              </p:nvSpPr>
              <p:spPr>
                <a:xfrm>
                  <a:off x="3177820" y="22918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8" name="Oval 257"/>
                <p:cNvSpPr/>
                <p:nvPr/>
              </p:nvSpPr>
              <p:spPr>
                <a:xfrm>
                  <a:off x="4041420" y="23045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31880" y="4166172"/>
              <a:ext cx="10640564" cy="777158"/>
              <a:chOff x="631880" y="3556572"/>
              <a:chExt cx="10640564" cy="777158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2661506" y="3556572"/>
                <a:ext cx="8610938" cy="676348"/>
                <a:chOff x="1909016" y="1088443"/>
                <a:chExt cx="8610938" cy="676348"/>
              </a:xfrm>
            </p:grpSpPr>
            <p:grpSp>
              <p:nvGrpSpPr>
                <p:cNvPr id="166" name="Group 165"/>
                <p:cNvGrpSpPr/>
                <p:nvPr/>
              </p:nvGrpSpPr>
              <p:grpSpPr>
                <a:xfrm>
                  <a:off x="2005265" y="1466855"/>
                  <a:ext cx="8514689" cy="297936"/>
                  <a:chOff x="2181727" y="1219133"/>
                  <a:chExt cx="8258907" cy="288986"/>
                </a:xfrm>
              </p:grpSpPr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181727" y="1507958"/>
                    <a:ext cx="82589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V="1">
                    <a:off x="2201862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V="1">
                    <a:off x="2478508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2743202" y="1225178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V="1">
                    <a:off x="3019849" y="1229110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3296443" y="123524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flipV="1">
                    <a:off x="3584850" y="122722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>
                  <a:xfrm flipV="1">
                    <a:off x="3865306" y="122518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4161665" y="122911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 flipV="1">
                    <a:off x="4426224" y="12251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4705263" y="122740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flipV="1">
                    <a:off x="4986786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 flipV="1">
                    <a:off x="5271713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5560539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flipV="1">
                    <a:off x="6104440" y="1219215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 flipV="1">
                    <a:off x="6392779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 flipV="1">
                    <a:off x="668117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 flipV="1">
                    <a:off x="6938623" y="123540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722800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 flipV="1">
                    <a:off x="7492840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flipV="1">
                    <a:off x="7781530" y="122745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flipV="1">
                    <a:off x="807035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flipV="1">
                    <a:off x="8333462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flipV="1">
                    <a:off x="8612464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flipV="1">
                    <a:off x="8915043" y="123204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9193911" y="121920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flipV="1">
                    <a:off x="945701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V="1">
                    <a:off x="9735298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10021538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V="1">
                    <a:off x="10300107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flipV="1">
                    <a:off x="5840159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7" name="TextBox 166"/>
                <p:cNvSpPr txBox="1"/>
                <p:nvPr/>
              </p:nvSpPr>
              <p:spPr>
                <a:xfrm>
                  <a:off x="1909016" y="1088443"/>
                  <a:ext cx="86109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  ২    ৩   ৪   ৫    ৬   ৭    ৮  ৯   ১০  ১১  ১২ ১৩ ১৪  ১৫  ১৬  ১৭ ১৮ ১৯ ২০  ২১  ২২ ২৩ ২৪  ২৫  ২৬ ২৭ ২৮ ২৯ ৩০</a:t>
                  </a:r>
                  <a:endParaRPr lang="en-GB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35" name="TextBox 234"/>
              <p:cNvSpPr txBox="1"/>
              <p:nvPr/>
            </p:nvSpPr>
            <p:spPr>
              <a:xfrm>
                <a:off x="631880" y="3748955"/>
                <a:ext cx="19133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3457220" y="3599986"/>
                <a:ext cx="1511125" cy="304625"/>
                <a:chOff x="3457220" y="3599986"/>
                <a:chExt cx="1511125" cy="304625"/>
              </a:xfrm>
            </p:grpSpPr>
            <p:sp>
              <p:nvSpPr>
                <p:cNvPr id="267" name="Oval 266"/>
                <p:cNvSpPr/>
                <p:nvPr/>
              </p:nvSpPr>
              <p:spPr>
                <a:xfrm>
                  <a:off x="3457220" y="35999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8" name="Oval 267"/>
                <p:cNvSpPr/>
                <p:nvPr/>
              </p:nvSpPr>
              <p:spPr>
                <a:xfrm>
                  <a:off x="4663720" y="3599986"/>
                  <a:ext cx="304625" cy="304625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650930" y="5294683"/>
              <a:ext cx="10652520" cy="768787"/>
              <a:chOff x="650930" y="4898443"/>
              <a:chExt cx="10652520" cy="768787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2692512" y="4898443"/>
                <a:ext cx="8610938" cy="676348"/>
                <a:chOff x="1909016" y="1088443"/>
                <a:chExt cx="8610938" cy="676348"/>
              </a:xfrm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2005265" y="1466855"/>
                  <a:ext cx="8514689" cy="297936"/>
                  <a:chOff x="2181727" y="1219133"/>
                  <a:chExt cx="8258907" cy="288986"/>
                </a:xfrm>
              </p:grpSpPr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2181727" y="1507958"/>
                    <a:ext cx="82589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flipV="1">
                    <a:off x="2201862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2478508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 flipV="1">
                    <a:off x="2743202" y="1225178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flipV="1">
                    <a:off x="3019849" y="1229110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flipV="1">
                    <a:off x="3296443" y="123524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/>
                  <p:cNvCxnSpPr/>
                  <p:nvPr/>
                </p:nvCxnSpPr>
                <p:spPr>
                  <a:xfrm flipV="1">
                    <a:off x="3584850" y="1227226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flipV="1">
                    <a:off x="3865306" y="122518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 flipV="1">
                    <a:off x="4161665" y="122911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/>
                  <p:cNvCxnSpPr/>
                  <p:nvPr/>
                </p:nvCxnSpPr>
                <p:spPr>
                  <a:xfrm flipV="1">
                    <a:off x="4426224" y="12251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/>
                  <p:cNvCxnSpPr/>
                  <p:nvPr/>
                </p:nvCxnSpPr>
                <p:spPr>
                  <a:xfrm flipV="1">
                    <a:off x="4705263" y="122740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 flipV="1">
                    <a:off x="4986786" y="122722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/>
                  <p:cNvCxnSpPr/>
                  <p:nvPr/>
                </p:nvCxnSpPr>
                <p:spPr>
                  <a:xfrm flipV="1">
                    <a:off x="5271713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/>
                  <p:nvPr/>
                </p:nvCxnSpPr>
                <p:spPr>
                  <a:xfrm flipV="1">
                    <a:off x="5560539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/>
                  <p:cNvCxnSpPr/>
                  <p:nvPr/>
                </p:nvCxnSpPr>
                <p:spPr>
                  <a:xfrm flipV="1">
                    <a:off x="6104440" y="1219215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6392779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flipV="1">
                    <a:off x="668117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/>
                  <p:cNvCxnSpPr/>
                  <p:nvPr/>
                </p:nvCxnSpPr>
                <p:spPr>
                  <a:xfrm flipV="1">
                    <a:off x="6938623" y="123540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7228009" y="123524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flipV="1">
                    <a:off x="7492840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/>
                  <p:cNvCxnSpPr/>
                  <p:nvPr/>
                </p:nvCxnSpPr>
                <p:spPr>
                  <a:xfrm flipV="1">
                    <a:off x="7781530" y="122745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Connector 222"/>
                  <p:cNvCxnSpPr/>
                  <p:nvPr/>
                </p:nvCxnSpPr>
                <p:spPr>
                  <a:xfrm flipV="1">
                    <a:off x="807035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Connector 223"/>
                  <p:cNvCxnSpPr/>
                  <p:nvPr/>
                </p:nvCxnSpPr>
                <p:spPr>
                  <a:xfrm flipV="1">
                    <a:off x="8333462" y="121913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Straight Connector 224"/>
                  <p:cNvCxnSpPr/>
                  <p:nvPr/>
                </p:nvCxnSpPr>
                <p:spPr>
                  <a:xfrm flipV="1">
                    <a:off x="8612464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Connector 225"/>
                  <p:cNvCxnSpPr/>
                  <p:nvPr/>
                </p:nvCxnSpPr>
                <p:spPr>
                  <a:xfrm flipV="1">
                    <a:off x="8915043" y="123204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>
                  <a:xfrm flipV="1">
                    <a:off x="9193911" y="1219202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Connector 227"/>
                  <p:cNvCxnSpPr/>
                  <p:nvPr/>
                </p:nvCxnSpPr>
                <p:spPr>
                  <a:xfrm flipV="1">
                    <a:off x="9457013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/>
                  <p:cNvCxnSpPr/>
                  <p:nvPr/>
                </p:nvCxnSpPr>
                <p:spPr>
                  <a:xfrm flipV="1">
                    <a:off x="9735298" y="1227084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/>
                  <p:cNvCxnSpPr/>
                  <p:nvPr/>
                </p:nvCxnSpPr>
                <p:spPr>
                  <a:xfrm flipV="1">
                    <a:off x="10021538" y="1227153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/>
                  <p:cNvCxnSpPr/>
                  <p:nvPr/>
                </p:nvCxnSpPr>
                <p:spPr>
                  <a:xfrm flipV="1">
                    <a:off x="10300107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 flipV="1">
                    <a:off x="5840159" y="1227291"/>
                    <a:ext cx="0" cy="272716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1" name="TextBox 200"/>
                <p:cNvSpPr txBox="1"/>
                <p:nvPr/>
              </p:nvSpPr>
              <p:spPr>
                <a:xfrm>
                  <a:off x="1909016" y="1088443"/>
                  <a:ext cx="86109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১  ২    ৩   ৪   ৫    ৬   ৭    ৮  ৯   ১০  ১১  ১২ ১৩ ১৪  ১৫  ১৬  ১৭ ১৮ ১৯ ২০  ২১  ২২ ২৩ ২৪  ২৫  ২৬ ২৭ ২৮ ২৯ ৩০</a:t>
                  </a:r>
                  <a:endParaRPr lang="en-GB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36" name="TextBox 235"/>
              <p:cNvSpPr txBox="1"/>
              <p:nvPr/>
            </p:nvSpPr>
            <p:spPr>
              <a:xfrm>
                <a:off x="650930" y="5082455"/>
                <a:ext cx="19133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082040" y="685800"/>
              <a:ext cx="103479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এবার তোমাদের কাজ সঠিক হয়েছে কিনা মিলিয়ে দেখ:</a:t>
              </a:r>
              <a:endParaRPr lang="en-GB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239" name="Picture 2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241" name="Picture 2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256" name="Picture 2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281" name="Rectangle 28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768182" y="1889764"/>
            <a:ext cx="7466290" cy="3733812"/>
            <a:chOff x="3774545" y="1893106"/>
            <a:chExt cx="7466290" cy="3733812"/>
          </a:xfrm>
        </p:grpSpPr>
        <p:grpSp>
          <p:nvGrpSpPr>
            <p:cNvPr id="282" name="Group 281"/>
            <p:cNvGrpSpPr/>
            <p:nvPr/>
          </p:nvGrpSpPr>
          <p:grpSpPr>
            <a:xfrm>
              <a:off x="4612920" y="1893106"/>
              <a:ext cx="6540325" cy="317325"/>
              <a:chOff x="4612920" y="1009186"/>
              <a:chExt cx="6540325" cy="317325"/>
            </a:xfrm>
          </p:grpSpPr>
          <p:sp>
            <p:nvSpPr>
              <p:cNvPr id="305" name="Oval 304"/>
              <p:cNvSpPr/>
              <p:nvPr/>
            </p:nvSpPr>
            <p:spPr>
              <a:xfrm>
                <a:off x="46129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51463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57559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6289320" y="102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68989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74450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79784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86007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91595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97818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103152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10848620" y="10091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>
              <a:off x="4854220" y="3053886"/>
              <a:ext cx="6337125" cy="317325"/>
              <a:chOff x="4854220" y="2291886"/>
              <a:chExt cx="6337125" cy="317325"/>
            </a:xfrm>
          </p:grpSpPr>
          <p:sp>
            <p:nvSpPr>
              <p:cNvPr id="297" name="Oval 296"/>
              <p:cNvSpPr/>
              <p:nvPr/>
            </p:nvSpPr>
            <p:spPr>
              <a:xfrm>
                <a:off x="48542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57813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66068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7470420" y="23045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83086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91722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100612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10886720" y="22918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4" name="Group 283"/>
            <p:cNvGrpSpPr/>
            <p:nvPr/>
          </p:nvGrpSpPr>
          <p:grpSpPr>
            <a:xfrm>
              <a:off x="5819420" y="4209586"/>
              <a:ext cx="4838525" cy="304625"/>
              <a:chOff x="5819420" y="3599986"/>
              <a:chExt cx="4838525" cy="304625"/>
            </a:xfrm>
          </p:grpSpPr>
          <p:sp>
            <p:nvSpPr>
              <p:cNvPr id="292" name="Oval 291"/>
              <p:cNvSpPr/>
              <p:nvPr/>
            </p:nvSpPr>
            <p:spPr>
              <a:xfrm>
                <a:off x="58194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69624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80292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91849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10353320" y="3599986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3774545" y="5287907"/>
              <a:ext cx="7466290" cy="339011"/>
              <a:chOff x="3774545" y="4922147"/>
              <a:chExt cx="7466290" cy="339011"/>
            </a:xfrm>
          </p:grpSpPr>
          <p:sp>
            <p:nvSpPr>
              <p:cNvPr id="286" name="Oval 285"/>
              <p:cNvSpPr/>
              <p:nvPr/>
            </p:nvSpPr>
            <p:spPr>
              <a:xfrm>
                <a:off x="3774545" y="4945498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5235326" y="4946181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6670707" y="4934164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8055288" y="4922147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9526229" y="4940610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10936210" y="4956533"/>
                <a:ext cx="304625" cy="30462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1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7680" y="670560"/>
            <a:ext cx="2788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8889" y="1917542"/>
            <a:ext cx="112646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৭৪ পৃষ্ঠার সংখ্যা রেখা ব্যবহার করে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bn-IN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‘ক’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দল: ২ ও ৩ এর ৪ টি সাধারণ গুণিতক নির্ণয় কর।</a:t>
            </a:r>
          </a:p>
          <a:p>
            <a:r>
              <a:rPr lang="bn-IN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‘খ’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দল: ২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৪ টি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গুণিতক নির্ণয়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</a:p>
          <a:p>
            <a:r>
              <a:rPr lang="bn-IN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‘গ’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দল: ৩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৪ টি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গুণিতক নির্ণয়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</a:p>
          <a:p>
            <a:r>
              <a:rPr lang="bn-IN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‘ঘ’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দল: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ও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৪ টি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</a:t>
            </a: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গুণিতক নির্ণয়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1237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7685" y="1173480"/>
            <a:ext cx="3707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IN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 সমাধান</a:t>
            </a:r>
            <a:endParaRPr lang="en-GB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527" y="2144807"/>
            <a:ext cx="10593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‘ক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ও ৩ এর সাধারণ গুণিতকগুলো হলো-৬, ১২, ১৮, ২৪.........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‘খ’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দল: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সাধারণ গুণিতকগুলো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হলো- ১০, ২০, ৩০, ৪০.......</a:t>
            </a:r>
          </a:p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‘গ’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দল: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সাধারণ গুণিতকগুলো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হলো- ১৫, ৩০, ৪৫, ৬০........</a:t>
            </a:r>
          </a:p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‘ঘ’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সাধারণ গুণিতকগুলো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হলো- ৪, ৮, ১২, ১৬, ২০,.......</a:t>
            </a: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688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28558" y="1395500"/>
            <a:ext cx="9550844" cy="4729763"/>
            <a:chOff x="1280997" y="1884216"/>
            <a:chExt cx="7247659" cy="46244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0997" y="1884216"/>
              <a:ext cx="3767570" cy="4624401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44693" y="1884216"/>
              <a:ext cx="3483963" cy="4624401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</p:grpSp>
      <p:grpSp>
        <p:nvGrpSpPr>
          <p:cNvPr id="6" name="Group 5"/>
          <p:cNvGrpSpPr/>
          <p:nvPr/>
        </p:nvGrpSpPr>
        <p:grpSpPr>
          <a:xfrm>
            <a:off x="145717" y="179129"/>
            <a:ext cx="11849100" cy="6565900"/>
            <a:chOff x="0" y="0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79332" y="195171"/>
            <a:ext cx="8149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বইয়ের ৭৪ ও ৭৫ পৃষ্ঠার তীর চিহ্নিত স্থান পর্যন্ত আলোচনা বুঝতে পার কিনা   মনোযোগ দিয়ে দেখ: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310932" y="4012013"/>
            <a:ext cx="3745831" cy="297782"/>
            <a:chOff x="6561221" y="3080084"/>
            <a:chExt cx="3745831" cy="297782"/>
          </a:xfrm>
        </p:grpSpPr>
        <p:sp>
          <p:nvSpPr>
            <p:cNvPr id="12" name="Right Arrow 11"/>
            <p:cNvSpPr/>
            <p:nvPr/>
          </p:nvSpPr>
          <p:spPr>
            <a:xfrm>
              <a:off x="6561221" y="3080084"/>
              <a:ext cx="802105" cy="2727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ight Arrow 12"/>
            <p:cNvSpPr/>
            <p:nvPr/>
          </p:nvSpPr>
          <p:spPr>
            <a:xfrm rot="10800000">
              <a:off x="9504947" y="3105150"/>
              <a:ext cx="802105" cy="2727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117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43009" y="1152169"/>
            <a:ext cx="92354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মৌখিক: 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*সাধারন গুণিতক কি তোমরা বুঝতে পেরেছ?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লিখিত: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*সাধারন গুণিতক কাকে বলে?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*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ও ৬ এর ৩ টি সাধারণ গুণিতক লেখ।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7393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8640" y="853422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GB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072640"/>
            <a:ext cx="9631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সংখ্যার জোড়াগুলোর জন্য ৩ টি সাধারণ গুণিতক লেখে ছোট থেকে বড় ক্রমে সাজাও: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৩, ৪     (২)  ৪, ৯     (৩)  ৩, ৯     (৪) ৫, ৮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68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012706" y="2486620"/>
            <a:ext cx="6019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i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8000" b="1" i="1" dirty="0" smtClean="0">
                <a:solidFill>
                  <a:srgbClr val="FF0000"/>
                </a:solidFill>
              </a:rPr>
              <a:t> </a:t>
            </a:r>
            <a:r>
              <a:rPr lang="en-US" sz="8000" b="1" i="1" dirty="0" err="1" smtClean="0">
                <a:solidFill>
                  <a:srgbClr val="FF0000"/>
                </a:solidFill>
              </a:rPr>
              <a:t>ধন্যবাদ</a:t>
            </a:r>
            <a:endParaRPr lang="en-GB" sz="8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8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044" y="1693640"/>
            <a:ext cx="47180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মো: হারুন-অর-রশীদ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বারাহী পশ্চিম পাড়া সপ্রাবি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মানিকগঞ্জ সদর, মানিকগঞ্জ।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mhrashid17@gmail.com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মোবাইল: ০১৭৩৩৯১২৪৩৯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6552" y="2533191"/>
            <a:ext cx="47598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 চতুর্থ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 গণিত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পাঠ: অধ্যায় ৭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পাঠ্যাংশ: গুণিতক ও গুণনীয়ক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67903" y="214313"/>
            <a:ext cx="2404447" cy="2248158"/>
            <a:chOff x="3951903" y="277813"/>
            <a:chExt cx="2404447" cy="224815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1903" y="277813"/>
              <a:ext cx="2404447" cy="2248158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4392326" y="677992"/>
              <a:ext cx="1501452" cy="1501452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57916">
            <a:off x="4142868" y="3628238"/>
            <a:ext cx="3775531" cy="138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9200" y="1402348"/>
            <a:ext cx="7061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শিখনফল:</a:t>
            </a:r>
          </a:p>
          <a:p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গুণিতক কি বলতে পারবে।</a:t>
            </a:r>
          </a:p>
          <a:p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গুণিতক নির্ণয় করতে পারবে। </a:t>
            </a:r>
            <a:endParaRPr lang="en-GB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5645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938394" y="312164"/>
            <a:ext cx="10315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আমরা ৩ সেমি উচ্চতার বিস্কুটের বাক্স ও ৪ সেমি উচ্চতার চকলেটের বাক্স আলাদা ভাবে স্তুপ করে রাখি তাহলে কখন তাদের উচ্চতা সমান হবে?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9617" y="1749866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9617" y="2092388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19617" y="2433668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919617" y="2776185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919617" y="3123629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919617" y="3469836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919617" y="3807426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19617" y="4149942"/>
            <a:ext cx="2377528" cy="3363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991571" y="3905744"/>
            <a:ext cx="2377528" cy="455337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991571" y="3444181"/>
            <a:ext cx="2377528" cy="455337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91571" y="2977600"/>
            <a:ext cx="2377528" cy="455337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991571" y="2511019"/>
            <a:ext cx="2377528" cy="455337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991571" y="2054475"/>
            <a:ext cx="2377528" cy="455337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91571" y="1597930"/>
            <a:ext cx="2377528" cy="455337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342222" y="3445196"/>
            <a:ext cx="588497" cy="147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342222" y="2082536"/>
            <a:ext cx="588497" cy="147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36819" y="4858706"/>
            <a:ext cx="506107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2718814" y="4474821"/>
            <a:ext cx="2578330" cy="347830"/>
            <a:chOff x="532630" y="4183992"/>
            <a:chExt cx="2782070" cy="375315"/>
          </a:xfrm>
        </p:grpSpPr>
        <p:sp>
          <p:nvSpPr>
            <p:cNvPr id="3" name="Rectangle 2"/>
            <p:cNvSpPr/>
            <p:nvPr/>
          </p:nvSpPr>
          <p:spPr>
            <a:xfrm>
              <a:off x="749300" y="4196375"/>
              <a:ext cx="2565400" cy="362932"/>
            </a:xfrm>
            <a:prstGeom prst="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Arc 32"/>
            <p:cNvSpPr/>
            <p:nvPr/>
          </p:nvSpPr>
          <p:spPr>
            <a:xfrm rot="21148261">
              <a:off x="532630" y="4188335"/>
              <a:ext cx="369436" cy="369436"/>
            </a:xfrm>
            <a:prstGeom prst="arc">
              <a:avLst>
                <a:gd name="adj1" fmla="val 18428133"/>
                <a:gd name="adj2" fmla="val 5344447"/>
              </a:avLst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31952" y="4183992"/>
              <a:ext cx="888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 সে.মি</a:t>
              </a:r>
              <a:endParaRPr lang="en-GB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991571" y="4340635"/>
            <a:ext cx="2699436" cy="501367"/>
            <a:chOff x="4064000" y="4039203"/>
            <a:chExt cx="2912745" cy="540985"/>
          </a:xfrm>
        </p:grpSpPr>
        <p:sp>
          <p:nvSpPr>
            <p:cNvPr id="14" name="Rectangle 13"/>
            <p:cNvSpPr/>
            <p:nvPr/>
          </p:nvSpPr>
          <p:spPr>
            <a:xfrm>
              <a:off x="4064000" y="4067982"/>
              <a:ext cx="2565400" cy="491318"/>
            </a:xfrm>
            <a:prstGeom prst="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48917" y="4131893"/>
              <a:ext cx="888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 সে.মি</a:t>
              </a:r>
              <a:endParaRPr lang="en-GB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7" name="Arc 36"/>
            <p:cNvSpPr/>
            <p:nvPr/>
          </p:nvSpPr>
          <p:spPr>
            <a:xfrm rot="11898938">
              <a:off x="6435760" y="4039203"/>
              <a:ext cx="540985" cy="540985"/>
            </a:xfrm>
            <a:prstGeom prst="arc">
              <a:avLst>
                <a:gd name="adj1" fmla="val 16200000"/>
                <a:gd name="adj2" fmla="val 3079195"/>
              </a:avLst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444991" y="3254548"/>
            <a:ext cx="468690" cy="1454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  <a:p>
            <a:pPr algn="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</a:p>
          <a:p>
            <a:pPr algn="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  <a:p>
            <a:pPr algn="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18293" y="3205268"/>
            <a:ext cx="571704" cy="1454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38226" y="1776873"/>
            <a:ext cx="468690" cy="1454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</a:p>
          <a:p>
            <a:pPr algn="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</a:p>
          <a:p>
            <a:pPr algn="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</a:p>
          <a:p>
            <a:pPr algn="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43696" y="1813853"/>
            <a:ext cx="571704" cy="1454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07720" y="5227320"/>
            <a:ext cx="1890139" cy="777240"/>
            <a:chOff x="807720" y="5227320"/>
            <a:chExt cx="1890139" cy="777240"/>
          </a:xfrm>
        </p:grpSpPr>
        <p:sp>
          <p:nvSpPr>
            <p:cNvPr id="15" name="Rounded Rectangle 14"/>
            <p:cNvSpPr/>
            <p:nvPr/>
          </p:nvSpPr>
          <p:spPr>
            <a:xfrm>
              <a:off x="807720" y="5227320"/>
              <a:ext cx="1890139" cy="777240"/>
            </a:xfrm>
            <a:prstGeom prst="roundRect">
              <a:avLst/>
            </a:prstGeom>
            <a:noFill/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7720" y="5360246"/>
              <a:ext cx="18901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বিস্কুটের বাক্স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18" name="Straight Arrow Connector 17"/>
          <p:cNvCxnSpPr>
            <a:stCxn id="15" idx="0"/>
          </p:cNvCxnSpPr>
          <p:nvPr/>
        </p:nvCxnSpPr>
        <p:spPr>
          <a:xfrm flipV="1">
            <a:off x="1752790" y="4709257"/>
            <a:ext cx="1135852" cy="518063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8343696" y="5273040"/>
            <a:ext cx="2177042" cy="777240"/>
            <a:chOff x="8343696" y="5273040"/>
            <a:chExt cx="2177042" cy="777240"/>
          </a:xfrm>
        </p:grpSpPr>
        <p:sp>
          <p:nvSpPr>
            <p:cNvPr id="36" name="Rounded Rectangle 35"/>
            <p:cNvSpPr/>
            <p:nvPr/>
          </p:nvSpPr>
          <p:spPr>
            <a:xfrm>
              <a:off x="8343696" y="5273040"/>
              <a:ext cx="2177042" cy="777240"/>
            </a:xfrm>
            <a:prstGeom prst="round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27036" y="5369272"/>
              <a:ext cx="2093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চকলেটের বাক্স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41" name="Straight Arrow Connector 40"/>
          <p:cNvCxnSpPr>
            <a:stCxn id="36" idx="0"/>
          </p:cNvCxnSpPr>
          <p:nvPr/>
        </p:nvCxnSpPr>
        <p:spPr>
          <a:xfrm flipH="1" flipV="1">
            <a:off x="8427036" y="4645964"/>
            <a:ext cx="1005181" cy="62707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26490" y="5211215"/>
            <a:ext cx="3214403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 সেমি পর তাদের উচ্চতা সমান হবে।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07058" y="5204912"/>
            <a:ext cx="3747949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বার ২৪ সেমি পর তাদের উচ্চতা সমান হবে।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56" name="Rectangle 5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38394" y="510269"/>
            <a:ext cx="10315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৩ ও ৪ এর সাধারন গুণিতক হলো ১২, ২৪ ও আরো অনেক সংখ্যা।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2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500"/>
                            </p:stCondLst>
                            <p:childTnLst>
                              <p:par>
                                <p:cTn id="138" presetID="5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4" grpId="0"/>
      <p:bldP spid="45" grpId="0"/>
      <p:bldP spid="46" grpId="0"/>
      <p:bldP spid="47" grpId="0"/>
      <p:bldP spid="40" grpId="0" animBg="1"/>
      <p:bldP spid="52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1516" y="576753"/>
            <a:ext cx="888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৩ ও ৪ এর গুণিতকের তালিকা তৈরী কর: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83369" y="1495037"/>
            <a:ext cx="4780547" cy="2344471"/>
            <a:chOff x="1363578" y="1459831"/>
            <a:chExt cx="4780547" cy="2344471"/>
          </a:xfrm>
        </p:grpSpPr>
        <p:sp>
          <p:nvSpPr>
            <p:cNvPr id="4" name="Oval 3"/>
            <p:cNvSpPr/>
            <p:nvPr/>
          </p:nvSpPr>
          <p:spPr>
            <a:xfrm>
              <a:off x="1363578" y="1782997"/>
              <a:ext cx="4780547" cy="202130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3200" y="1459831"/>
              <a:ext cx="203734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 এর গুণিতক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40903" y="1450505"/>
            <a:ext cx="4780547" cy="2313693"/>
            <a:chOff x="6440903" y="1450505"/>
            <a:chExt cx="4780547" cy="2313693"/>
          </a:xfrm>
        </p:grpSpPr>
        <p:sp>
          <p:nvSpPr>
            <p:cNvPr id="6" name="Oval 5"/>
            <p:cNvSpPr/>
            <p:nvPr/>
          </p:nvSpPr>
          <p:spPr>
            <a:xfrm>
              <a:off x="6440903" y="1742893"/>
              <a:ext cx="4780547" cy="202130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72926" y="1450505"/>
              <a:ext cx="203734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 এর গুণিতক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08746" y="2035280"/>
            <a:ext cx="38019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  ৬   ৯   ১২   ১৫   ১৮   ২১  ২৪   ২৭   ৩০  ৩৩  ৩৬ ৩৯.....</a:t>
            </a: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94356" y="2007805"/>
            <a:ext cx="3994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৮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১৬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  ২৪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২৮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৩২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৩৬   ৪০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৪৪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1608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1516" y="576753"/>
            <a:ext cx="888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৩ ও ৪ এর গুণিতকের তালিকা তৈরী কর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83369" y="1495037"/>
            <a:ext cx="4780547" cy="2344471"/>
            <a:chOff x="1283369" y="1495037"/>
            <a:chExt cx="4780547" cy="2344471"/>
          </a:xfrm>
        </p:grpSpPr>
        <p:grpSp>
          <p:nvGrpSpPr>
            <p:cNvPr id="9" name="Group 8"/>
            <p:cNvGrpSpPr/>
            <p:nvPr/>
          </p:nvGrpSpPr>
          <p:grpSpPr>
            <a:xfrm>
              <a:off x="1283369" y="1495037"/>
              <a:ext cx="4780547" cy="2344471"/>
              <a:chOff x="1363578" y="1459831"/>
              <a:chExt cx="4780547" cy="2344471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363578" y="1782997"/>
                <a:ext cx="4780547" cy="202130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743200" y="1459831"/>
                <a:ext cx="2037347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808746" y="2035280"/>
              <a:ext cx="380197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৩   ৬   ৯   ১২   ১৫   ১৮   ২১  ২৪   ২৭   ৩০  ৩৩  ৩৬ ৩৯.....</a:t>
              </a:r>
              <a:endPara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40903" y="1450505"/>
            <a:ext cx="4780547" cy="2313693"/>
            <a:chOff x="6440903" y="1450505"/>
            <a:chExt cx="4780547" cy="2313693"/>
          </a:xfrm>
        </p:grpSpPr>
        <p:grpSp>
          <p:nvGrpSpPr>
            <p:cNvPr id="10" name="Group 9"/>
            <p:cNvGrpSpPr/>
            <p:nvPr/>
          </p:nvGrpSpPr>
          <p:grpSpPr>
            <a:xfrm>
              <a:off x="6440903" y="1450505"/>
              <a:ext cx="4780547" cy="2313693"/>
              <a:chOff x="6440903" y="1450505"/>
              <a:chExt cx="4780547" cy="2313693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6440903" y="1742893"/>
                <a:ext cx="4780547" cy="2021305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972926" y="1450505"/>
                <a:ext cx="2037347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 এর গুণিতক</a:t>
                </a:r>
                <a:endParaRPr lang="en-GB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6994356" y="2007805"/>
              <a:ext cx="399448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৪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৮ 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১২ 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১৬ 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২০  ২৪ 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২৮ 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৩২ 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৩৬   ৪০ 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৪৪ </a:t>
              </a:r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.....</a:t>
              </a:r>
              <a:endParaRPr lang="en-GB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2557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6 L 0.1418 0.09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45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-0.0074 L -0.10091 0.0893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3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32564" y="4645157"/>
            <a:ext cx="11319376" cy="936552"/>
          </a:xfrm>
          <a:prstGeom prst="roundRect">
            <a:avLst/>
          </a:prstGeom>
          <a:solidFill>
            <a:schemeClr val="bg1"/>
          </a:solidFill>
          <a:ln w="28575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ও ৪- এর সাধারণ গুণিতকগুলো হলো ১২, ২৪, ৩৬ এবং আরও অনেক সংখ্যা।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91528" y="1606714"/>
            <a:ext cx="8081796" cy="2383561"/>
            <a:chOff x="2391528" y="1183994"/>
            <a:chExt cx="8081796" cy="2383561"/>
          </a:xfrm>
        </p:grpSpPr>
        <p:grpSp>
          <p:nvGrpSpPr>
            <p:cNvPr id="13" name="Group 12"/>
            <p:cNvGrpSpPr/>
            <p:nvPr/>
          </p:nvGrpSpPr>
          <p:grpSpPr>
            <a:xfrm>
              <a:off x="2391528" y="1223084"/>
              <a:ext cx="4780547" cy="2344471"/>
              <a:chOff x="1283369" y="1495037"/>
              <a:chExt cx="4780547" cy="234447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283369" y="1495037"/>
                <a:ext cx="4780547" cy="2344471"/>
                <a:chOff x="1363578" y="1459831"/>
                <a:chExt cx="4780547" cy="2344471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1363578" y="1782997"/>
                  <a:ext cx="4780547" cy="2021305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2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2743200" y="1459831"/>
                  <a:ext cx="2037347" cy="58477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৩ এর গুণিতক</a:t>
                  </a:r>
                  <a:endParaRPr lang="en-GB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1438417" y="2085182"/>
                <a:ext cx="326192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৩   ৬   ৯ </a:t>
                </a:r>
                <a:r>
                  <a:rPr lang="bn-IN" sz="3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১৫   </a:t>
                </a:r>
                <a:r>
                  <a:rPr lang="bn-IN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১৮   </a:t>
                </a:r>
                <a:r>
                  <a:rPr lang="bn-IN" sz="3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২১  ২৭   </a:t>
                </a:r>
                <a:r>
                  <a:rPr lang="bn-IN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৩০  </a:t>
                </a:r>
                <a:r>
                  <a:rPr lang="bn-IN" sz="3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৩৩    ৩৯</a:t>
                </a:r>
                <a:r>
                  <a:rPr lang="bn-IN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.....</a:t>
                </a:r>
                <a:endParaRPr lang="en-GB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586931" y="1183994"/>
              <a:ext cx="4886393" cy="2313693"/>
              <a:chOff x="6440903" y="1450505"/>
              <a:chExt cx="4886393" cy="2313693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40903" y="1450505"/>
                <a:ext cx="4780547" cy="2313693"/>
                <a:chOff x="6440903" y="1450505"/>
                <a:chExt cx="4780547" cy="2313693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6440903" y="1742893"/>
                  <a:ext cx="4780547" cy="2021305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7972926" y="1450505"/>
                  <a:ext cx="2037347" cy="58477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৪ এর গুণিতক</a:t>
                  </a:r>
                  <a:endParaRPr lang="en-GB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7712240" y="2165048"/>
                <a:ext cx="361505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   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৮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১৬ 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২০  ২৮  ৩২   ৪০  ৪৪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.....</a:t>
                </a:r>
                <a:endParaRPr lang="en-GB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25" name="Freeform 24"/>
          <p:cNvSpPr/>
          <p:nvPr/>
        </p:nvSpPr>
        <p:spPr>
          <a:xfrm>
            <a:off x="5710458" y="2133191"/>
            <a:ext cx="1461618" cy="1787216"/>
          </a:xfrm>
          <a:custGeom>
            <a:avLst/>
            <a:gdLst>
              <a:gd name="connsiteX0" fmla="*/ 331178 w 1461618"/>
              <a:gd name="connsiteY0" fmla="*/ 0 h 1787216"/>
              <a:gd name="connsiteX1" fmla="*/ 813499 w 1461618"/>
              <a:gd name="connsiteY1" fmla="*/ 175846 h 1787216"/>
              <a:gd name="connsiteX2" fmla="*/ 1195336 w 1461618"/>
              <a:gd name="connsiteY2" fmla="*/ 391886 h 1787216"/>
              <a:gd name="connsiteX3" fmla="*/ 1391279 w 1461618"/>
              <a:gd name="connsiteY3" fmla="*/ 607925 h 1787216"/>
              <a:gd name="connsiteX4" fmla="*/ 1461618 w 1461618"/>
              <a:gd name="connsiteY4" fmla="*/ 844062 h 1787216"/>
              <a:gd name="connsiteX5" fmla="*/ 1391279 w 1461618"/>
              <a:gd name="connsiteY5" fmla="*/ 1095270 h 1787216"/>
              <a:gd name="connsiteX6" fmla="*/ 1124998 w 1461618"/>
              <a:gd name="connsiteY6" fmla="*/ 1361552 h 1787216"/>
              <a:gd name="connsiteX7" fmla="*/ 758233 w 1461618"/>
              <a:gd name="connsiteY7" fmla="*/ 1572567 h 1787216"/>
              <a:gd name="connsiteX8" fmla="*/ 441710 w 1461618"/>
              <a:gd name="connsiteY8" fmla="*/ 1688123 h 1787216"/>
              <a:gd name="connsiteX9" fmla="*/ 39776 w 1461618"/>
              <a:gd name="connsiteY9" fmla="*/ 1778558 h 1787216"/>
              <a:gd name="connsiteX10" fmla="*/ 14655 w 1461618"/>
              <a:gd name="connsiteY10" fmla="*/ 1783583 h 178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1618" h="1787216">
                <a:moveTo>
                  <a:pt x="331178" y="0"/>
                </a:moveTo>
                <a:cubicBezTo>
                  <a:pt x="500325" y="55266"/>
                  <a:pt x="669473" y="110532"/>
                  <a:pt x="813499" y="175846"/>
                </a:cubicBezTo>
                <a:cubicBezTo>
                  <a:pt x="957525" y="241160"/>
                  <a:pt x="1099039" y="319873"/>
                  <a:pt x="1195336" y="391886"/>
                </a:cubicBezTo>
                <a:cubicBezTo>
                  <a:pt x="1291633" y="463899"/>
                  <a:pt x="1346899" y="532562"/>
                  <a:pt x="1391279" y="607925"/>
                </a:cubicBezTo>
                <a:cubicBezTo>
                  <a:pt x="1435659" y="683288"/>
                  <a:pt x="1461618" y="762838"/>
                  <a:pt x="1461618" y="844062"/>
                </a:cubicBezTo>
                <a:cubicBezTo>
                  <a:pt x="1461618" y="925286"/>
                  <a:pt x="1447382" y="1009022"/>
                  <a:pt x="1391279" y="1095270"/>
                </a:cubicBezTo>
                <a:cubicBezTo>
                  <a:pt x="1335176" y="1181518"/>
                  <a:pt x="1230506" y="1282003"/>
                  <a:pt x="1124998" y="1361552"/>
                </a:cubicBezTo>
                <a:cubicBezTo>
                  <a:pt x="1019490" y="1441101"/>
                  <a:pt x="872114" y="1518139"/>
                  <a:pt x="758233" y="1572567"/>
                </a:cubicBezTo>
                <a:cubicBezTo>
                  <a:pt x="644352" y="1626995"/>
                  <a:pt x="561453" y="1653791"/>
                  <a:pt x="441710" y="1688123"/>
                </a:cubicBezTo>
                <a:cubicBezTo>
                  <a:pt x="321967" y="1722455"/>
                  <a:pt x="110952" y="1762648"/>
                  <a:pt x="39776" y="1778558"/>
                </a:cubicBezTo>
                <a:cubicBezTo>
                  <a:pt x="-31400" y="1794468"/>
                  <a:pt x="14655" y="1783583"/>
                  <a:pt x="14655" y="178358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5570222" y="2201544"/>
            <a:ext cx="1601853" cy="1516454"/>
          </a:xfrm>
          <a:custGeom>
            <a:avLst/>
            <a:gdLst>
              <a:gd name="connsiteX0" fmla="*/ 682704 w 1601853"/>
              <a:gd name="connsiteY0" fmla="*/ 4650 h 1516454"/>
              <a:gd name="connsiteX1" fmla="*/ 308235 w 1601853"/>
              <a:gd name="connsiteY1" fmla="*/ 222364 h 1516454"/>
              <a:gd name="connsiteX2" fmla="*/ 46978 w 1601853"/>
              <a:gd name="connsiteY2" fmla="*/ 509747 h 1516454"/>
              <a:gd name="connsiteX3" fmla="*/ 3435 w 1601853"/>
              <a:gd name="connsiteY3" fmla="*/ 718752 h 1516454"/>
              <a:gd name="connsiteX4" fmla="*/ 90521 w 1601853"/>
              <a:gd name="connsiteY4" fmla="*/ 1006135 h 1516454"/>
              <a:gd name="connsiteX5" fmla="*/ 282110 w 1601853"/>
              <a:gd name="connsiteY5" fmla="*/ 1197724 h 1516454"/>
              <a:gd name="connsiteX6" fmla="*/ 499824 w 1601853"/>
              <a:gd name="connsiteY6" fmla="*/ 1337061 h 1516454"/>
              <a:gd name="connsiteX7" fmla="*/ 752373 w 1601853"/>
              <a:gd name="connsiteY7" fmla="*/ 1458981 h 1516454"/>
              <a:gd name="connsiteX8" fmla="*/ 900418 w 1601853"/>
              <a:gd name="connsiteY8" fmla="*/ 1511232 h 1516454"/>
              <a:gd name="connsiteX9" fmla="*/ 1196510 w 1601853"/>
              <a:gd name="connsiteY9" fmla="*/ 1337061 h 1516454"/>
              <a:gd name="connsiteX10" fmla="*/ 1431641 w 1601853"/>
              <a:gd name="connsiteY10" fmla="*/ 1154181 h 1516454"/>
              <a:gd name="connsiteX11" fmla="*/ 1588395 w 1601853"/>
              <a:gd name="connsiteY11" fmla="*/ 892924 h 1516454"/>
              <a:gd name="connsiteX12" fmla="*/ 1579687 w 1601853"/>
              <a:gd name="connsiteY12" fmla="*/ 666501 h 1516454"/>
              <a:gd name="connsiteX13" fmla="*/ 1466475 w 1601853"/>
              <a:gd name="connsiteY13" fmla="*/ 431370 h 1516454"/>
              <a:gd name="connsiteX14" fmla="*/ 1135550 w 1601853"/>
              <a:gd name="connsiteY14" fmla="*/ 204947 h 1516454"/>
              <a:gd name="connsiteX15" fmla="*/ 865584 w 1601853"/>
              <a:gd name="connsiteY15" fmla="*/ 83027 h 1516454"/>
              <a:gd name="connsiteX16" fmla="*/ 682704 w 1601853"/>
              <a:gd name="connsiteY16" fmla="*/ 4650 h 151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01853" h="1516454">
                <a:moveTo>
                  <a:pt x="682704" y="4650"/>
                </a:moveTo>
                <a:cubicBezTo>
                  <a:pt x="589813" y="27873"/>
                  <a:pt x="414189" y="138181"/>
                  <a:pt x="308235" y="222364"/>
                </a:cubicBezTo>
                <a:cubicBezTo>
                  <a:pt x="202281" y="306547"/>
                  <a:pt x="97778" y="427016"/>
                  <a:pt x="46978" y="509747"/>
                </a:cubicBezTo>
                <a:cubicBezTo>
                  <a:pt x="-3822" y="592478"/>
                  <a:pt x="-3822" y="636021"/>
                  <a:pt x="3435" y="718752"/>
                </a:cubicBezTo>
                <a:cubicBezTo>
                  <a:pt x="10692" y="801483"/>
                  <a:pt x="44075" y="926306"/>
                  <a:pt x="90521" y="1006135"/>
                </a:cubicBezTo>
                <a:cubicBezTo>
                  <a:pt x="136967" y="1085964"/>
                  <a:pt x="213893" y="1142570"/>
                  <a:pt x="282110" y="1197724"/>
                </a:cubicBezTo>
                <a:cubicBezTo>
                  <a:pt x="350327" y="1252878"/>
                  <a:pt x="421447" y="1293518"/>
                  <a:pt x="499824" y="1337061"/>
                </a:cubicBezTo>
                <a:cubicBezTo>
                  <a:pt x="578201" y="1380604"/>
                  <a:pt x="685607" y="1429953"/>
                  <a:pt x="752373" y="1458981"/>
                </a:cubicBezTo>
                <a:cubicBezTo>
                  <a:pt x="819139" y="1488009"/>
                  <a:pt x="826395" y="1531552"/>
                  <a:pt x="900418" y="1511232"/>
                </a:cubicBezTo>
                <a:cubicBezTo>
                  <a:pt x="974441" y="1490912"/>
                  <a:pt x="1107973" y="1396570"/>
                  <a:pt x="1196510" y="1337061"/>
                </a:cubicBezTo>
                <a:cubicBezTo>
                  <a:pt x="1285047" y="1277553"/>
                  <a:pt x="1366327" y="1228204"/>
                  <a:pt x="1431641" y="1154181"/>
                </a:cubicBezTo>
                <a:cubicBezTo>
                  <a:pt x="1496955" y="1080158"/>
                  <a:pt x="1563721" y="974204"/>
                  <a:pt x="1588395" y="892924"/>
                </a:cubicBezTo>
                <a:cubicBezTo>
                  <a:pt x="1613069" y="811644"/>
                  <a:pt x="1600007" y="743427"/>
                  <a:pt x="1579687" y="666501"/>
                </a:cubicBezTo>
                <a:cubicBezTo>
                  <a:pt x="1559367" y="589575"/>
                  <a:pt x="1540498" y="508296"/>
                  <a:pt x="1466475" y="431370"/>
                </a:cubicBezTo>
                <a:cubicBezTo>
                  <a:pt x="1392452" y="354444"/>
                  <a:pt x="1235699" y="263004"/>
                  <a:pt x="1135550" y="204947"/>
                </a:cubicBezTo>
                <a:cubicBezTo>
                  <a:pt x="1035402" y="146890"/>
                  <a:pt x="942510" y="114959"/>
                  <a:pt x="865584" y="83027"/>
                </a:cubicBezTo>
                <a:cubicBezTo>
                  <a:pt x="788658" y="51095"/>
                  <a:pt x="775595" y="-18573"/>
                  <a:pt x="682704" y="4650"/>
                </a:cubicBezTo>
                <a:close/>
              </a:path>
            </a:pathLst>
          </a:custGeom>
          <a:solidFill>
            <a:srgbClr val="E9BD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01498" y="3930462"/>
            <a:ext cx="1753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ভেন চিত্র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7474" y="2413173"/>
            <a:ext cx="1625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12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২৪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6882" y="644734"/>
            <a:ext cx="10230740" cy="805179"/>
          </a:xfrm>
          <a:prstGeom prst="roundRect">
            <a:avLst/>
          </a:prstGeom>
          <a:solidFill>
            <a:schemeClr val="bg1"/>
          </a:solidFill>
          <a:ln w="28575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কোন সংখ্যাগুলো তোমরা সাধারণ গুণিতক বলে মনে কর?</a:t>
            </a:r>
            <a:endParaRPr lang="en-GB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70020" y="4681140"/>
            <a:ext cx="10844464" cy="900569"/>
          </a:xfrm>
          <a:prstGeom prst="roundRect">
            <a:avLst/>
          </a:prstGeom>
          <a:solidFill>
            <a:schemeClr val="bg1"/>
          </a:solidFill>
          <a:ln w="28575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সংখ্যাটি ৩ ও ৪ উভয়ের গুণিতক, তাকে ৩ও ৪-এর সাধারণ গুণিতক বলে।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8218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836" y="2678230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এর গুণিতক: ৩, ৬, ৯, ১২, ১৫, ১৮, ২১, ২৪, ২৭, ৩০, ৩৩, ৩৬, ৩৯,.....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এর গুণিতক: ৪, ৮, ১২, ১৬, ২০, ২৪, ২৮, ৩২, ৩৬, ৪০, ৪৪, ৪৮, ৫২,.....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41034" y="2701680"/>
            <a:ext cx="6156158" cy="1161639"/>
            <a:chOff x="3441034" y="2701680"/>
            <a:chExt cx="6156158" cy="1161639"/>
          </a:xfrm>
        </p:grpSpPr>
        <p:grpSp>
          <p:nvGrpSpPr>
            <p:cNvPr id="10" name="Group 9"/>
            <p:cNvGrpSpPr/>
            <p:nvPr/>
          </p:nvGrpSpPr>
          <p:grpSpPr>
            <a:xfrm>
              <a:off x="3441034" y="2701680"/>
              <a:ext cx="1082842" cy="1108318"/>
              <a:chOff x="3441034" y="2701680"/>
              <a:chExt cx="1082842" cy="110831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962402" y="2701680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441034" y="3248524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/>
              <p:cNvCxnSpPr>
                <a:stCxn id="6" idx="7"/>
                <a:endCxn id="5" idx="3"/>
              </p:cNvCxnSpPr>
              <p:nvPr/>
            </p:nvCxnSpPr>
            <p:spPr>
              <a:xfrm flipV="1">
                <a:off x="3920282" y="3180928"/>
                <a:ext cx="124346" cy="14982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5273842" y="2736130"/>
              <a:ext cx="1666376" cy="1127189"/>
              <a:chOff x="5273842" y="2736130"/>
              <a:chExt cx="1666376" cy="1127189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378744" y="2736130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273842" y="3301845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Straight Connector 13"/>
              <p:cNvCxnSpPr>
                <a:stCxn id="13" idx="7"/>
                <a:endCxn id="12" idx="3"/>
              </p:cNvCxnSpPr>
              <p:nvPr/>
            </p:nvCxnSpPr>
            <p:spPr>
              <a:xfrm flipV="1">
                <a:off x="5753090" y="3215378"/>
                <a:ext cx="707880" cy="16869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7261081" y="2736130"/>
              <a:ext cx="2336111" cy="1081183"/>
              <a:chOff x="7261081" y="2736130"/>
              <a:chExt cx="2336111" cy="1081183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9035718" y="2736130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61081" y="3255839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" name="Straight Connector 18"/>
              <p:cNvCxnSpPr>
                <a:stCxn id="18" idx="7"/>
                <a:endCxn id="17" idx="3"/>
              </p:cNvCxnSpPr>
              <p:nvPr/>
            </p:nvCxnSpPr>
            <p:spPr>
              <a:xfrm flipV="1">
                <a:off x="7740329" y="3215378"/>
                <a:ext cx="1377615" cy="12268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98308" y="1441054"/>
            <a:ext cx="9391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ও ৪ এর সাধারণ গুণিতক চিহ্নিত করি: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2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836" y="2678230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এর গুণিতক: ৩, ৬, ৯, ১২, ১৫, ১৮, ২১, ২৪, ২৭, ৩০, ৩৩, ৩৬, ৩৯,.....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এর গুণিতক: ৪, ৮, ১২, ১৬, ২০, ২৪, ২৮, ৩২, ৩৬, ৪০, ৪৪, ৪৮, ৫২,.....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41034" y="2701680"/>
            <a:ext cx="6156158" cy="1161639"/>
            <a:chOff x="3441034" y="2701680"/>
            <a:chExt cx="6156158" cy="1161639"/>
          </a:xfrm>
        </p:grpSpPr>
        <p:grpSp>
          <p:nvGrpSpPr>
            <p:cNvPr id="10" name="Group 9"/>
            <p:cNvGrpSpPr/>
            <p:nvPr/>
          </p:nvGrpSpPr>
          <p:grpSpPr>
            <a:xfrm>
              <a:off x="3441034" y="2701680"/>
              <a:ext cx="1082842" cy="1108318"/>
              <a:chOff x="3441034" y="2701680"/>
              <a:chExt cx="1082842" cy="110831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962402" y="2701680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441034" y="3248524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/>
              <p:cNvCxnSpPr>
                <a:stCxn id="6" idx="7"/>
                <a:endCxn id="5" idx="3"/>
              </p:cNvCxnSpPr>
              <p:nvPr/>
            </p:nvCxnSpPr>
            <p:spPr>
              <a:xfrm flipV="1">
                <a:off x="3920282" y="3180928"/>
                <a:ext cx="124346" cy="14982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5273842" y="2736130"/>
              <a:ext cx="1666376" cy="1127189"/>
              <a:chOff x="5273842" y="2736130"/>
              <a:chExt cx="1666376" cy="1127189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378744" y="2736130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273842" y="3301845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Straight Connector 13"/>
              <p:cNvCxnSpPr>
                <a:stCxn id="13" idx="7"/>
                <a:endCxn id="12" idx="3"/>
              </p:cNvCxnSpPr>
              <p:nvPr/>
            </p:nvCxnSpPr>
            <p:spPr>
              <a:xfrm flipV="1">
                <a:off x="5753090" y="3215378"/>
                <a:ext cx="707880" cy="16869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7261081" y="2736130"/>
              <a:ext cx="2336111" cy="1081183"/>
              <a:chOff x="7261081" y="2736130"/>
              <a:chExt cx="2336111" cy="1081183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9035718" y="2736130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61081" y="3255839"/>
                <a:ext cx="561474" cy="561474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" name="Straight Connector 18"/>
              <p:cNvCxnSpPr>
                <a:stCxn id="18" idx="7"/>
                <a:endCxn id="17" idx="3"/>
              </p:cNvCxnSpPr>
              <p:nvPr/>
            </p:nvCxnSpPr>
            <p:spPr>
              <a:xfrm flipV="1">
                <a:off x="7740329" y="3215378"/>
                <a:ext cx="1377615" cy="12268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177800" y="127000"/>
            <a:ext cx="11849100" cy="6565900"/>
            <a:chOff x="0" y="0"/>
            <a:chExt cx="12192000" cy="68580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673661" y="5312807"/>
              <a:ext cx="1466679" cy="154854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700" y="50800"/>
              <a:ext cx="1466679" cy="154854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0931" y="5277538"/>
              <a:ext cx="1466679" cy="154854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500" y="-15531"/>
              <a:ext cx="1466679" cy="1548540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20129" y="1048672"/>
            <a:ext cx="9391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আরেকবার ৩ ও ৪ এর সাধারণ গুণিতক চিহ্নিত করি: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1139</Words>
  <Application>Microsoft Office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Mahathir</dc:creator>
  <cp:lastModifiedBy>Mahathir</cp:lastModifiedBy>
  <cp:revision>144</cp:revision>
  <dcterms:created xsi:type="dcterms:W3CDTF">2017-08-19T15:10:09Z</dcterms:created>
  <dcterms:modified xsi:type="dcterms:W3CDTF">2017-08-22T08:35:18Z</dcterms:modified>
</cp:coreProperties>
</file>